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6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81" r:id="rId3"/>
    <p:sldId id="282" r:id="rId4"/>
    <p:sldId id="299" r:id="rId5"/>
    <p:sldId id="304" r:id="rId6"/>
    <p:sldId id="302" r:id="rId7"/>
    <p:sldId id="284" r:id="rId8"/>
    <p:sldId id="285" r:id="rId9"/>
    <p:sldId id="300" r:id="rId10"/>
    <p:sldId id="303" r:id="rId11"/>
    <p:sldId id="319" r:id="rId12"/>
    <p:sldId id="318" r:id="rId13"/>
    <p:sldId id="293" r:id="rId14"/>
    <p:sldId id="294" r:id="rId15"/>
    <p:sldId id="320" r:id="rId16"/>
    <p:sldId id="321" r:id="rId17"/>
    <p:sldId id="322" r:id="rId18"/>
    <p:sldId id="323" r:id="rId19"/>
    <p:sldId id="301" r:id="rId20"/>
    <p:sldId id="287" r:id="rId21"/>
    <p:sldId id="306" r:id="rId22"/>
    <p:sldId id="288" r:id="rId23"/>
    <p:sldId id="289" r:id="rId24"/>
    <p:sldId id="325" r:id="rId25"/>
    <p:sldId id="326" r:id="rId26"/>
    <p:sldId id="327" r:id="rId27"/>
    <p:sldId id="279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6" r:id="rId53"/>
    <p:sldId id="357" r:id="rId54"/>
    <p:sldId id="35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Reixachs Solé" initials="MRS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AB"/>
    <a:srgbClr val="F3F309"/>
    <a:srgbClr val="DCE11B"/>
    <a:srgbClr val="DBB8DF"/>
    <a:srgbClr val="FF3399"/>
    <a:srgbClr val="CF07A9"/>
    <a:srgbClr val="FFCC00"/>
    <a:srgbClr val="BF2FAE"/>
    <a:srgbClr val="43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9290" autoAdjust="0"/>
  </p:normalViewPr>
  <p:slideViewPr>
    <p:cSldViewPr snapToGrid="0">
      <p:cViewPr>
        <p:scale>
          <a:sx n="70" d="100"/>
          <a:sy n="70" d="100"/>
        </p:scale>
        <p:origin x="-8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00:32:12.38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00:32:12.389" idx="3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00:32:12.389" idx="6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3T00:32:12.389" idx="7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332BA-1CB3-47EB-A314-E6E2905431C9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EAAE655-FE23-4EED-92C7-0ADB9BFD7C6A}">
      <dgm:prSet phldrT="[Text]"/>
      <dgm:spPr>
        <a:xfrm>
          <a:off x="487319" y="1617"/>
          <a:ext cx="1545640" cy="92738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" b="0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76-amino-acid </a:t>
          </a:r>
          <a:r>
            <a:rPr lang="es-ES" b="0" i="0" u="non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polypeptide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F12E02-4A07-4213-97E0-C87B1E194725}" type="parTrans" cxnId="{5666F367-7528-4E92-9B1F-54DE883F504B}">
      <dgm:prSet/>
      <dgm:spPr/>
      <dgm:t>
        <a:bodyPr/>
        <a:lstStyle/>
        <a:p>
          <a:endParaRPr lang="es-ES"/>
        </a:p>
      </dgm:t>
    </dgm:pt>
    <dgm:pt modelId="{53A9A3A6-FCF6-4E1A-8A75-3E544E2A497E}" type="sibTrans" cxnId="{5666F367-7528-4E92-9B1F-54DE883F504B}">
      <dgm:prSet/>
      <dgm:spPr/>
      <dgm:t>
        <a:bodyPr/>
        <a:lstStyle/>
        <a:p>
          <a:endParaRPr lang="es-ES"/>
        </a:p>
      </dgm:t>
    </dgm:pt>
    <dgm:pt modelId="{C26A02BF-38C9-4364-BF1D-614A8808FC3D}">
      <dgm:prSet phldrT="[Text]"/>
      <dgm:spPr>
        <a:xfrm>
          <a:off x="487319" y="1083565"/>
          <a:ext cx="1545640" cy="927384"/>
        </a:xfrm>
        <a:prstGeom prst="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b="0" i="0" u="none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Molecular Weight of       85 </a:t>
          </a:r>
          <a:r>
            <a:rPr lang="en-US" b="0" i="0" u="none" noProof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kDa</a:t>
          </a:r>
          <a:endParaRPr lang="en-US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E14A452-6825-45F2-AA76-F54F76C408A6}" type="parTrans" cxnId="{ACF7DEFF-0C7C-4D60-B63F-E07FF1EEAC04}">
      <dgm:prSet/>
      <dgm:spPr/>
      <dgm:t>
        <a:bodyPr/>
        <a:lstStyle/>
        <a:p>
          <a:endParaRPr lang="es-ES"/>
        </a:p>
      </dgm:t>
    </dgm:pt>
    <dgm:pt modelId="{26BB7CF5-5119-48B9-B9B8-19285447BAD1}" type="sibTrans" cxnId="{ACF7DEFF-0C7C-4D60-B63F-E07FF1EEAC04}">
      <dgm:prSet/>
      <dgm:spPr/>
      <dgm:t>
        <a:bodyPr/>
        <a:lstStyle/>
        <a:p>
          <a:endParaRPr lang="es-ES"/>
        </a:p>
      </dgm:t>
    </dgm:pt>
    <dgm:pt modelId="{5AE984C7-082D-47E9-814E-797DD5A480A2}">
      <dgm:prSet phldrT="[Text]"/>
      <dgm:spPr>
        <a:xfrm>
          <a:off x="487319" y="2165514"/>
          <a:ext cx="1545640" cy="927384"/>
        </a:xfrm>
        <a:prstGeom prst="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b="0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Highly conserved in eukaryotes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1D1744-16B3-49AC-9900-EF26EE7A0C96}" type="parTrans" cxnId="{726A2119-1F7E-41E1-AA9B-1560DE1FBA01}">
      <dgm:prSet/>
      <dgm:spPr/>
      <dgm:t>
        <a:bodyPr/>
        <a:lstStyle/>
        <a:p>
          <a:endParaRPr lang="es-ES"/>
        </a:p>
      </dgm:t>
    </dgm:pt>
    <dgm:pt modelId="{D0CF48FD-AEA9-4D9B-87D4-CC956B95212E}" type="sibTrans" cxnId="{726A2119-1F7E-41E1-AA9B-1560DE1FBA01}">
      <dgm:prSet/>
      <dgm:spPr/>
      <dgm:t>
        <a:bodyPr/>
        <a:lstStyle/>
        <a:p>
          <a:endParaRPr lang="es-ES"/>
        </a:p>
      </dgm:t>
    </dgm:pt>
    <dgm:pt modelId="{0ECC8DE0-B036-4960-8459-8E4CA21ECA9B}">
      <dgm:prSet phldrT="[Text]"/>
      <dgm:spPr>
        <a:xfrm>
          <a:off x="487319" y="3247462"/>
          <a:ext cx="1545640" cy="927384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n-US" b="0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Expressed in most cell types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38C889-3AE8-4D0E-93CE-0C2D72A67CFC}" type="parTrans" cxnId="{224DA711-EBEA-493D-8B33-7700D0EF8F33}">
      <dgm:prSet/>
      <dgm:spPr/>
      <dgm:t>
        <a:bodyPr/>
        <a:lstStyle/>
        <a:p>
          <a:endParaRPr lang="es-ES"/>
        </a:p>
      </dgm:t>
    </dgm:pt>
    <dgm:pt modelId="{30DF858F-4827-4CAD-AF3F-240FCF41A1CF}" type="sibTrans" cxnId="{224DA711-EBEA-493D-8B33-7700D0EF8F33}">
      <dgm:prSet/>
      <dgm:spPr/>
      <dgm:t>
        <a:bodyPr/>
        <a:lstStyle/>
        <a:p>
          <a:endParaRPr lang="es-ES"/>
        </a:p>
      </dgm:t>
    </dgm:pt>
    <dgm:pt modelId="{CEBEF851-7BA9-4DF4-B33F-FEF133AF8F20}" type="pres">
      <dgm:prSet presAssocID="{681332BA-1CB3-47EB-A314-E6E2905431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215633-730F-47B1-87CA-5277427C0D3B}" type="pres">
      <dgm:prSet presAssocID="{8EAAE655-FE23-4EED-92C7-0ADB9BFD7C6A}" presName="node" presStyleLbl="node1" presStyleIdx="0" presStyleCnt="4" custLinFactNeighborY="13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58204-D195-4A42-9AB1-D7FAAD1C03F5}" type="pres">
      <dgm:prSet presAssocID="{53A9A3A6-FCF6-4E1A-8A75-3E544E2A497E}" presName="sibTrans" presStyleCnt="0"/>
      <dgm:spPr/>
    </dgm:pt>
    <dgm:pt modelId="{8BC0BEB5-F9F3-4A63-946B-671F55378F0A}" type="pres">
      <dgm:prSet presAssocID="{C26A02BF-38C9-4364-BF1D-614A8808FC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45222-5998-4903-98C2-8EE5AD071220}" type="pres">
      <dgm:prSet presAssocID="{26BB7CF5-5119-48B9-B9B8-19285447BAD1}" presName="sibTrans" presStyleCnt="0"/>
      <dgm:spPr/>
    </dgm:pt>
    <dgm:pt modelId="{96783C59-836B-4DC1-848F-45471B9B2FDE}" type="pres">
      <dgm:prSet presAssocID="{5AE984C7-082D-47E9-814E-797DD5A480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D81C6-BA52-44B4-8327-295F879E0869}" type="pres">
      <dgm:prSet presAssocID="{D0CF48FD-AEA9-4D9B-87D4-CC956B95212E}" presName="sibTrans" presStyleCnt="0"/>
      <dgm:spPr/>
    </dgm:pt>
    <dgm:pt modelId="{F1A507F6-FCC6-449E-BC4D-940296BFEDE4}" type="pres">
      <dgm:prSet presAssocID="{0ECC8DE0-B036-4960-8459-8E4CA21ECA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77911A-A0D2-4171-93FF-D4068FC418E9}" type="presOf" srcId="{5AE984C7-082D-47E9-814E-797DD5A480A2}" destId="{96783C59-836B-4DC1-848F-45471B9B2FDE}" srcOrd="0" destOrd="0" presId="urn:microsoft.com/office/officeart/2005/8/layout/default#1"/>
    <dgm:cxn modelId="{509910BD-1AFC-493D-9895-DB6DDA091318}" type="presOf" srcId="{681332BA-1CB3-47EB-A314-E6E2905431C9}" destId="{CEBEF851-7BA9-4DF4-B33F-FEF133AF8F20}" srcOrd="0" destOrd="0" presId="urn:microsoft.com/office/officeart/2005/8/layout/default#1"/>
    <dgm:cxn modelId="{5B3B8E0B-29AD-4AFF-8173-0FFC413AAC2C}" type="presOf" srcId="{8EAAE655-FE23-4EED-92C7-0ADB9BFD7C6A}" destId="{42215633-730F-47B1-87CA-5277427C0D3B}" srcOrd="0" destOrd="0" presId="urn:microsoft.com/office/officeart/2005/8/layout/default#1"/>
    <dgm:cxn modelId="{FF7ADDF6-7FF4-4B65-969A-0B76F0B111B0}" type="presOf" srcId="{0ECC8DE0-B036-4960-8459-8E4CA21ECA9B}" destId="{F1A507F6-FCC6-449E-BC4D-940296BFEDE4}" srcOrd="0" destOrd="0" presId="urn:microsoft.com/office/officeart/2005/8/layout/default#1"/>
    <dgm:cxn modelId="{224DA711-EBEA-493D-8B33-7700D0EF8F33}" srcId="{681332BA-1CB3-47EB-A314-E6E2905431C9}" destId="{0ECC8DE0-B036-4960-8459-8E4CA21ECA9B}" srcOrd="3" destOrd="0" parTransId="{7838C889-3AE8-4D0E-93CE-0C2D72A67CFC}" sibTransId="{30DF858F-4827-4CAD-AF3F-240FCF41A1CF}"/>
    <dgm:cxn modelId="{53080265-F3C7-4981-8E8E-5440BB312EA5}" type="presOf" srcId="{C26A02BF-38C9-4364-BF1D-614A8808FC3D}" destId="{8BC0BEB5-F9F3-4A63-946B-671F55378F0A}" srcOrd="0" destOrd="0" presId="urn:microsoft.com/office/officeart/2005/8/layout/default#1"/>
    <dgm:cxn modelId="{ACF7DEFF-0C7C-4D60-B63F-E07FF1EEAC04}" srcId="{681332BA-1CB3-47EB-A314-E6E2905431C9}" destId="{C26A02BF-38C9-4364-BF1D-614A8808FC3D}" srcOrd="1" destOrd="0" parTransId="{FE14A452-6825-45F2-AA76-F54F76C408A6}" sibTransId="{26BB7CF5-5119-48B9-B9B8-19285447BAD1}"/>
    <dgm:cxn modelId="{5666F367-7528-4E92-9B1F-54DE883F504B}" srcId="{681332BA-1CB3-47EB-A314-E6E2905431C9}" destId="{8EAAE655-FE23-4EED-92C7-0ADB9BFD7C6A}" srcOrd="0" destOrd="0" parTransId="{C4F12E02-4A07-4213-97E0-C87B1E194725}" sibTransId="{53A9A3A6-FCF6-4E1A-8A75-3E544E2A497E}"/>
    <dgm:cxn modelId="{726A2119-1F7E-41E1-AA9B-1560DE1FBA01}" srcId="{681332BA-1CB3-47EB-A314-E6E2905431C9}" destId="{5AE984C7-082D-47E9-814E-797DD5A480A2}" srcOrd="2" destOrd="0" parTransId="{691D1744-16B3-49AC-9900-EF26EE7A0C96}" sibTransId="{D0CF48FD-AEA9-4D9B-87D4-CC956B95212E}"/>
    <dgm:cxn modelId="{76A041DD-AF1C-44E0-A905-1A398E5E4F50}" type="presParOf" srcId="{CEBEF851-7BA9-4DF4-B33F-FEF133AF8F20}" destId="{42215633-730F-47B1-87CA-5277427C0D3B}" srcOrd="0" destOrd="0" presId="urn:microsoft.com/office/officeart/2005/8/layout/default#1"/>
    <dgm:cxn modelId="{6855DD72-717D-4D91-9776-7E9FBB6887A6}" type="presParOf" srcId="{CEBEF851-7BA9-4DF4-B33F-FEF133AF8F20}" destId="{8C558204-D195-4A42-9AB1-D7FAAD1C03F5}" srcOrd="1" destOrd="0" presId="urn:microsoft.com/office/officeart/2005/8/layout/default#1"/>
    <dgm:cxn modelId="{DE053221-A6C9-4530-B17F-B40E0477A68F}" type="presParOf" srcId="{CEBEF851-7BA9-4DF4-B33F-FEF133AF8F20}" destId="{8BC0BEB5-F9F3-4A63-946B-671F55378F0A}" srcOrd="2" destOrd="0" presId="urn:microsoft.com/office/officeart/2005/8/layout/default#1"/>
    <dgm:cxn modelId="{3616C028-83A6-43D2-87CD-8E0837ACE8C9}" type="presParOf" srcId="{CEBEF851-7BA9-4DF4-B33F-FEF133AF8F20}" destId="{37B45222-5998-4903-98C2-8EE5AD071220}" srcOrd="3" destOrd="0" presId="urn:microsoft.com/office/officeart/2005/8/layout/default#1"/>
    <dgm:cxn modelId="{F0A6707D-44D1-4955-A6CE-7178905D17BA}" type="presParOf" srcId="{CEBEF851-7BA9-4DF4-B33F-FEF133AF8F20}" destId="{96783C59-836B-4DC1-848F-45471B9B2FDE}" srcOrd="4" destOrd="0" presId="urn:microsoft.com/office/officeart/2005/8/layout/default#1"/>
    <dgm:cxn modelId="{5714F351-FB24-470C-81AF-03F1CCF639DE}" type="presParOf" srcId="{CEBEF851-7BA9-4DF4-B33F-FEF133AF8F20}" destId="{563D81C6-BA52-44B4-8327-295F879E0869}" srcOrd="5" destOrd="0" presId="urn:microsoft.com/office/officeart/2005/8/layout/default#1"/>
    <dgm:cxn modelId="{B4DF46F1-ABCE-47BD-AFA5-31BABA819065}" type="presParOf" srcId="{CEBEF851-7BA9-4DF4-B33F-FEF133AF8F20}" destId="{F1A507F6-FCC6-449E-BC4D-940296BFEDE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B222E-A485-4815-851D-32E2E46CD3D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6272871-4575-4878-9F60-E9CFD67CE801}">
      <dgm:prSet phldrT="[Text]" custT="1"/>
      <dgm:spPr>
        <a:xfrm rot="5400000">
          <a:off x="-150663" y="152309"/>
          <a:ext cx="1004420" cy="703094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Class</a:t>
          </a:r>
          <a:endParaRPr lang="es-E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FBAB1C1-B4B9-4AFB-9B3D-3BDD841824D2}" type="parTrans" cxnId="{D732EC82-977B-45DA-AFD6-C656EEB17084}">
      <dgm:prSet/>
      <dgm:spPr/>
      <dgm:t>
        <a:bodyPr/>
        <a:lstStyle/>
        <a:p>
          <a:endParaRPr lang="es-ES"/>
        </a:p>
      </dgm:t>
    </dgm:pt>
    <dgm:pt modelId="{2E936371-117E-44F0-9211-65F8D2E51DF9}" type="sibTrans" cxnId="{D732EC82-977B-45DA-AFD6-C656EEB17084}">
      <dgm:prSet/>
      <dgm:spPr/>
      <dgm:t>
        <a:bodyPr/>
        <a:lstStyle/>
        <a:p>
          <a:endParaRPr lang="es-ES"/>
        </a:p>
      </dgm:t>
    </dgm:pt>
    <dgm:pt modelId="{C2A6587A-9545-4584-8FB3-243390A2B7A6}">
      <dgm:prSet phldrT="[Text]"/>
      <dgm:spPr>
        <a:xfrm rot="5400000">
          <a:off x="3121454" y="-2416713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Alpha and beta proteins (</a:t>
          </a:r>
          <a:r>
            <a:rPr lang="en-U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a+b</a:t>
          </a:r>
          <a:r>
            <a:rPr lang="en-U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984906-2246-493B-BF31-FD3A6CFC839F}" type="parTrans" cxnId="{4DF2CC2B-55E8-487D-B562-FCFE8671838B}">
      <dgm:prSet/>
      <dgm:spPr/>
      <dgm:t>
        <a:bodyPr/>
        <a:lstStyle/>
        <a:p>
          <a:endParaRPr lang="es-ES"/>
        </a:p>
      </dgm:t>
    </dgm:pt>
    <dgm:pt modelId="{AF4875F1-2AA5-4891-ABC3-E092DDF4B8F0}" type="sibTrans" cxnId="{4DF2CC2B-55E8-487D-B562-FCFE8671838B}">
      <dgm:prSet/>
      <dgm:spPr/>
      <dgm:t>
        <a:bodyPr/>
        <a:lstStyle/>
        <a:p>
          <a:endParaRPr lang="es-ES"/>
        </a:p>
      </dgm:t>
    </dgm:pt>
    <dgm:pt modelId="{D8EC6A8C-D7E2-41D2-9611-586B09E8F698}">
      <dgm:prSet phldrT="[Text]"/>
      <dgm:spPr>
        <a:xfrm rot="5400000">
          <a:off x="3121454" y="-2416713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Mainly </a:t>
          </a:r>
          <a:r>
            <a:rPr lang="en-U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antiparallel</a:t>
          </a:r>
          <a:r>
            <a:rPr lang="en-U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beta sheets (segregated alpha and beta regions)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3DCD6-598F-48DD-99A7-940C23B58106}" type="parTrans" cxnId="{A74C4B66-5CD0-4A49-82F8-66DFAADDEA25}">
      <dgm:prSet/>
      <dgm:spPr/>
      <dgm:t>
        <a:bodyPr/>
        <a:lstStyle/>
        <a:p>
          <a:endParaRPr lang="es-ES"/>
        </a:p>
      </dgm:t>
    </dgm:pt>
    <dgm:pt modelId="{AA2C9170-B5AE-4EAF-90D9-9208213BCFFE}" type="sibTrans" cxnId="{A74C4B66-5CD0-4A49-82F8-66DFAADDEA25}">
      <dgm:prSet/>
      <dgm:spPr/>
      <dgm:t>
        <a:bodyPr/>
        <a:lstStyle/>
        <a:p>
          <a:endParaRPr lang="es-ES"/>
        </a:p>
      </dgm:t>
    </dgm:pt>
    <dgm:pt modelId="{F19E9287-F420-4B75-822F-163C05BCE9EF}">
      <dgm:prSet phldrT="[Text]" custT="1"/>
      <dgm:spPr>
        <a:xfrm rot="5400000">
          <a:off x="-150663" y="1059690"/>
          <a:ext cx="1004420" cy="703094"/>
        </a:xfrm>
        <a:prstGeom prst="chevron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rgbClr val="9BBB59">
              <a:hueOff val="2250053"/>
              <a:satOff val="-3376"/>
              <a:lumOff val="-54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Fold</a:t>
          </a:r>
          <a:endParaRPr lang="es-E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9E4F8C-090C-4224-AA21-ACFBACEEB1DA}" type="parTrans" cxnId="{9E1FF590-906F-4BE0-970F-9116728ECC1B}">
      <dgm:prSet/>
      <dgm:spPr/>
      <dgm:t>
        <a:bodyPr/>
        <a:lstStyle/>
        <a:p>
          <a:endParaRPr lang="es-ES"/>
        </a:p>
      </dgm:t>
    </dgm:pt>
    <dgm:pt modelId="{4A66E4A5-6985-46CB-A80D-DDF5A3510AFE}" type="sibTrans" cxnId="{9E1FF590-906F-4BE0-970F-9116728ECC1B}">
      <dgm:prSet/>
      <dgm:spPr/>
      <dgm:t>
        <a:bodyPr/>
        <a:lstStyle/>
        <a:p>
          <a:endParaRPr lang="es-ES"/>
        </a:p>
      </dgm:t>
    </dgm:pt>
    <dgm:pt modelId="{5DFDFA66-9409-42A0-9586-8D39E8F2809C}">
      <dgm:prSet phldrT="[Text]"/>
      <dgm:spPr>
        <a:xfrm rot="5400000">
          <a:off x="3121454" y="-1509333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2250053"/>
              <a:satOff val="-3376"/>
              <a:lumOff val="-54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Beta-</a:t>
          </a:r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Grasp</a:t>
          </a:r>
          <a:r>
            <a:rPr lang="es-E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</a:t>
          </a:r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ubiquitin-like</a:t>
          </a:r>
          <a:r>
            <a:rPr lang="es-E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97BEF2-6112-4157-BAD5-17D6BC0B2420}" type="parTrans" cxnId="{18FA05B5-F581-4CBE-B25C-6C7838B33974}">
      <dgm:prSet/>
      <dgm:spPr/>
      <dgm:t>
        <a:bodyPr/>
        <a:lstStyle/>
        <a:p>
          <a:endParaRPr lang="es-ES"/>
        </a:p>
      </dgm:t>
    </dgm:pt>
    <dgm:pt modelId="{001082E2-4F2A-45B6-A007-06B70FBD645A}" type="sibTrans" cxnId="{18FA05B5-F581-4CBE-B25C-6C7838B33974}">
      <dgm:prSet/>
      <dgm:spPr/>
      <dgm:t>
        <a:bodyPr/>
        <a:lstStyle/>
        <a:p>
          <a:endParaRPr lang="es-ES"/>
        </a:p>
      </dgm:t>
    </dgm:pt>
    <dgm:pt modelId="{D0B98403-3957-4E61-A6C6-59FEBAADEA8B}">
      <dgm:prSet phldrT="[Text]" custT="1"/>
      <dgm:spPr>
        <a:xfrm rot="5400000">
          <a:off x="-150663" y="1967070"/>
          <a:ext cx="1004420" cy="703094"/>
        </a:xfrm>
        <a:prstGeom prst="chevron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rgbClr val="9BBB59">
              <a:hueOff val="4500106"/>
              <a:satOff val="-6752"/>
              <a:lumOff val="-109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Core</a:t>
          </a:r>
          <a:endParaRPr lang="es-E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5684C2-678E-4851-AAE4-1E749E4AB72C}" type="parTrans" cxnId="{BC14572D-9DB3-419A-9563-E5DB3DDAE2F5}">
      <dgm:prSet/>
      <dgm:spPr/>
      <dgm:t>
        <a:bodyPr/>
        <a:lstStyle/>
        <a:p>
          <a:endParaRPr lang="es-ES"/>
        </a:p>
      </dgm:t>
    </dgm:pt>
    <dgm:pt modelId="{0F59A504-01D0-41BD-8C15-FFEE0C2BDEAF}" type="sibTrans" cxnId="{BC14572D-9DB3-419A-9563-E5DB3DDAE2F5}">
      <dgm:prSet/>
      <dgm:spPr/>
      <dgm:t>
        <a:bodyPr/>
        <a:lstStyle/>
        <a:p>
          <a:endParaRPr lang="es-ES"/>
        </a:p>
      </dgm:t>
    </dgm:pt>
    <dgm:pt modelId="{FB9C41A4-8CBA-4058-9DC2-44E958C1C62A}">
      <dgm:prSet phldrT="[Text]"/>
      <dgm:spPr>
        <a:xfrm rot="5400000">
          <a:off x="3121454" y="-601952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4500106"/>
              <a:satOff val="-6752"/>
              <a:lumOff val="-109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beta(2)-</a:t>
          </a:r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alpha</a:t>
          </a:r>
          <a:r>
            <a:rPr lang="es-E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-beta(2); </a:t>
          </a:r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mixed</a:t>
          </a:r>
          <a:r>
            <a:rPr lang="es-ES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beta-</a:t>
          </a:r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sheet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1800B5-F5EE-4486-8794-0BE7C19BE0F9}" type="parTrans" cxnId="{CFE4115D-961E-421A-801A-3F82E6006198}">
      <dgm:prSet/>
      <dgm:spPr/>
      <dgm:t>
        <a:bodyPr/>
        <a:lstStyle/>
        <a:p>
          <a:endParaRPr lang="es-ES"/>
        </a:p>
      </dgm:t>
    </dgm:pt>
    <dgm:pt modelId="{0EC6F2B4-09B2-4E5B-95BC-B6257232699C}" type="sibTrans" cxnId="{CFE4115D-961E-421A-801A-3F82E6006198}">
      <dgm:prSet/>
      <dgm:spPr/>
      <dgm:t>
        <a:bodyPr/>
        <a:lstStyle/>
        <a:p>
          <a:endParaRPr lang="es-ES"/>
        </a:p>
      </dgm:t>
    </dgm:pt>
    <dgm:pt modelId="{96492FE6-D784-4071-A596-B8926892542E}">
      <dgm:prSet phldrT="[Text]"/>
      <dgm:spPr>
        <a:xfrm rot="5400000">
          <a:off x="3121454" y="305427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6750158"/>
              <a:satOff val="-10128"/>
              <a:lumOff val="-164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Ubiquitin-like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C0E49D9-37C8-42AE-BFEB-1299ADA65A7C}" type="parTrans" cxnId="{88695657-6DC5-4B27-83C8-1847A828D405}">
      <dgm:prSet/>
      <dgm:spPr/>
      <dgm:t>
        <a:bodyPr/>
        <a:lstStyle/>
        <a:p>
          <a:endParaRPr lang="es-ES"/>
        </a:p>
      </dgm:t>
    </dgm:pt>
    <dgm:pt modelId="{19B3BB0E-3A79-47BE-805A-DAC9E0C5C5A0}" type="sibTrans" cxnId="{88695657-6DC5-4B27-83C8-1847A828D405}">
      <dgm:prSet/>
      <dgm:spPr/>
      <dgm:t>
        <a:bodyPr/>
        <a:lstStyle/>
        <a:p>
          <a:endParaRPr lang="es-ES"/>
        </a:p>
      </dgm:t>
    </dgm:pt>
    <dgm:pt modelId="{6FC23D05-AE45-4EA3-BDBD-13029A2A733D}">
      <dgm:prSet phldrT="[Text]" custT="1"/>
      <dgm:spPr>
        <a:xfrm rot="5400000">
          <a:off x="-150663" y="3781831"/>
          <a:ext cx="1004420" cy="703094"/>
        </a:xfrm>
        <a:prstGeom prst="chevron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rgbClr val="9BBB59">
              <a:hueOff val="9000211"/>
              <a:satOff val="-13504"/>
              <a:lumOff val="-219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</a:t>
          </a:r>
          <a:endParaRPr lang="es-E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1E708EA-26F8-41FF-98AE-81A6AF89F6FF}" type="parTrans" cxnId="{1EA165B8-2616-4A1F-8AA9-181D0059CC77}">
      <dgm:prSet/>
      <dgm:spPr/>
      <dgm:t>
        <a:bodyPr/>
        <a:lstStyle/>
        <a:p>
          <a:endParaRPr lang="es-ES"/>
        </a:p>
      </dgm:t>
    </dgm:pt>
    <dgm:pt modelId="{5B6D7764-E4D6-44FC-89C5-6B80B64F5BB1}" type="sibTrans" cxnId="{1EA165B8-2616-4A1F-8AA9-181D0059CC77}">
      <dgm:prSet/>
      <dgm:spPr/>
      <dgm:t>
        <a:bodyPr/>
        <a:lstStyle/>
        <a:p>
          <a:endParaRPr lang="es-ES"/>
        </a:p>
      </dgm:t>
    </dgm:pt>
    <dgm:pt modelId="{149E368D-7D08-4C2B-B27B-AC5CA0D400EB}">
      <dgm:prSet phldrT="[Text]" custT="1"/>
      <dgm:spPr>
        <a:xfrm rot="5400000">
          <a:off x="-150663" y="4689212"/>
          <a:ext cx="1004420" cy="703094"/>
        </a:xfrm>
        <a:prstGeom prst="chevron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Protein</a:t>
          </a:r>
          <a:endParaRPr lang="es-E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6D82EC-0683-41C7-A2F0-476DFCC79C14}" type="parTrans" cxnId="{F66B3EB4-5FA8-4542-9830-8AAF4DA1960D}">
      <dgm:prSet/>
      <dgm:spPr/>
      <dgm:t>
        <a:bodyPr/>
        <a:lstStyle/>
        <a:p>
          <a:endParaRPr lang="es-ES"/>
        </a:p>
      </dgm:t>
    </dgm:pt>
    <dgm:pt modelId="{00CA41A3-24CD-4780-BDBB-E356A6772666}" type="sibTrans" cxnId="{F66B3EB4-5FA8-4542-9830-8AAF4DA1960D}">
      <dgm:prSet/>
      <dgm:spPr/>
      <dgm:t>
        <a:bodyPr/>
        <a:lstStyle/>
        <a:p>
          <a:endParaRPr lang="es-ES"/>
        </a:p>
      </dgm:t>
    </dgm:pt>
    <dgm:pt modelId="{E780FB93-5CE9-4A28-8002-027CB4417D6F}">
      <dgm:prSet phldrT="[Text]" custT="1"/>
      <dgm:spPr>
        <a:xfrm rot="5400000">
          <a:off x="-150663" y="2874451"/>
          <a:ext cx="1004420" cy="703094"/>
        </a:xfrm>
        <a:prstGeom prst="chevron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rgbClr val="9BBB59">
              <a:hueOff val="6750158"/>
              <a:satOff val="-10128"/>
              <a:lumOff val="-164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 sz="6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ca-ES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Super-family</a:t>
          </a:r>
          <a:endParaRPr lang="es-ES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7F7322-98F0-45F4-A7AE-62EF463E7013}" type="parTrans" cxnId="{FDBC8F56-BC0E-4E9D-AE6F-AA37816950EE}">
      <dgm:prSet/>
      <dgm:spPr/>
      <dgm:t>
        <a:bodyPr/>
        <a:lstStyle/>
        <a:p>
          <a:endParaRPr lang="es-ES"/>
        </a:p>
      </dgm:t>
    </dgm:pt>
    <dgm:pt modelId="{55AB329D-3BC6-4A96-BE87-3B233C890C3F}" type="sibTrans" cxnId="{FDBC8F56-BC0E-4E9D-AE6F-AA37816950EE}">
      <dgm:prSet/>
      <dgm:spPr/>
      <dgm:t>
        <a:bodyPr/>
        <a:lstStyle/>
        <a:p>
          <a:endParaRPr lang="es-ES"/>
        </a:p>
      </dgm:t>
    </dgm:pt>
    <dgm:pt modelId="{04C77FA0-2BDF-4E64-A597-7ADE12DFF10D}">
      <dgm:prSet phldrT="[Text]"/>
      <dgm:spPr>
        <a:xfrm rot="5400000">
          <a:off x="3121454" y="1212808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9000211"/>
              <a:satOff val="-13504"/>
              <a:lumOff val="-219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Ubiquitin-related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95E3C92-A026-4621-9FD1-7F1A90E218A3}" type="parTrans" cxnId="{EB407B5A-E654-41ED-AF14-7B31501EA08C}">
      <dgm:prSet/>
      <dgm:spPr/>
      <dgm:t>
        <a:bodyPr/>
        <a:lstStyle/>
        <a:p>
          <a:endParaRPr lang="es-ES"/>
        </a:p>
      </dgm:t>
    </dgm:pt>
    <dgm:pt modelId="{357DFD3F-9477-4AAB-902D-EF687AD63244}" type="sibTrans" cxnId="{EB407B5A-E654-41ED-AF14-7B31501EA08C}">
      <dgm:prSet/>
      <dgm:spPr/>
      <dgm:t>
        <a:bodyPr/>
        <a:lstStyle/>
        <a:p>
          <a:endParaRPr lang="es-ES"/>
        </a:p>
      </dgm:t>
    </dgm:pt>
    <dgm:pt modelId="{F38FE9D5-A9BB-4728-A802-D4D7191B2271}">
      <dgm:prSet phldrT="[Text]"/>
      <dgm:spPr>
        <a:xfrm rot="5400000">
          <a:off x="3121454" y="2120188"/>
          <a:ext cx="652873" cy="548959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0" i="0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94496D-0BC2-4DDD-AF68-AE0AA37519FE}" type="parTrans" cxnId="{B14BE291-12B0-4329-BDE7-971B9251418A}">
      <dgm:prSet/>
      <dgm:spPr/>
      <dgm:t>
        <a:bodyPr/>
        <a:lstStyle/>
        <a:p>
          <a:endParaRPr lang="es-ES"/>
        </a:p>
      </dgm:t>
    </dgm:pt>
    <dgm:pt modelId="{3B048D31-E4E2-4FDB-A2EC-6B47378565D5}" type="sibTrans" cxnId="{B14BE291-12B0-4329-BDE7-971B9251418A}">
      <dgm:prSet/>
      <dgm:spPr/>
      <dgm:t>
        <a:bodyPr/>
        <a:lstStyle/>
        <a:p>
          <a:endParaRPr lang="es-ES"/>
        </a:p>
      </dgm:t>
    </dgm:pt>
    <dgm:pt modelId="{10890770-3702-470D-A880-74CC30BD7026}" type="pres">
      <dgm:prSet presAssocID="{58CB222E-A485-4815-851D-32E2E46CD3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2E3069-DEF4-4D9F-AD4B-3B5E0A1D591A}" type="pres">
      <dgm:prSet presAssocID="{D6272871-4575-4878-9F60-E9CFD67CE801}" presName="composite" presStyleCnt="0"/>
      <dgm:spPr/>
    </dgm:pt>
    <dgm:pt modelId="{C2406489-7B5E-4366-986C-A4CF10298C73}" type="pres">
      <dgm:prSet presAssocID="{D6272871-4575-4878-9F60-E9CFD67CE80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D55359-4A93-4526-9E92-D2474FB8E2A6}" type="pres">
      <dgm:prSet presAssocID="{D6272871-4575-4878-9F60-E9CFD67CE80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4770A4-2BD8-4C4E-960E-B2A63D97D9EC}" type="pres">
      <dgm:prSet presAssocID="{2E936371-117E-44F0-9211-65F8D2E51DF9}" presName="sp" presStyleCnt="0"/>
      <dgm:spPr/>
    </dgm:pt>
    <dgm:pt modelId="{C7192310-B510-4982-8B8D-DE01F195D434}" type="pres">
      <dgm:prSet presAssocID="{F19E9287-F420-4B75-822F-163C05BCE9EF}" presName="composite" presStyleCnt="0"/>
      <dgm:spPr/>
    </dgm:pt>
    <dgm:pt modelId="{D5F6B837-27D9-4B70-B91F-E85A0921D800}" type="pres">
      <dgm:prSet presAssocID="{F19E9287-F420-4B75-822F-163C05BCE9E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0667E-25D1-4672-B970-314C1D444DB3}" type="pres">
      <dgm:prSet presAssocID="{F19E9287-F420-4B75-822F-163C05BCE9E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C3342-F6C4-4FA9-8FD9-89CF2265CC2D}" type="pres">
      <dgm:prSet presAssocID="{4A66E4A5-6985-46CB-A80D-DDF5A3510AFE}" presName="sp" presStyleCnt="0"/>
      <dgm:spPr/>
    </dgm:pt>
    <dgm:pt modelId="{2F534C29-AC68-410E-AC9C-0CCA7FC5F49F}" type="pres">
      <dgm:prSet presAssocID="{D0B98403-3957-4E61-A6C6-59FEBAADEA8B}" presName="composite" presStyleCnt="0"/>
      <dgm:spPr/>
    </dgm:pt>
    <dgm:pt modelId="{D1A10B6D-71EC-435E-ADF0-5F5DC3B0E350}" type="pres">
      <dgm:prSet presAssocID="{D0B98403-3957-4E61-A6C6-59FEBAADEA8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A8074-F60F-4C56-AF47-303FD037E6DE}" type="pres">
      <dgm:prSet presAssocID="{D0B98403-3957-4E61-A6C6-59FEBAADEA8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6FF5A-DB2E-46EF-A3D9-48B7B43E42CA}" type="pres">
      <dgm:prSet presAssocID="{0F59A504-01D0-41BD-8C15-FFEE0C2BDEAF}" presName="sp" presStyleCnt="0"/>
      <dgm:spPr/>
    </dgm:pt>
    <dgm:pt modelId="{D208152D-BEE0-4793-849A-3AED33A4CCFC}" type="pres">
      <dgm:prSet presAssocID="{E780FB93-5CE9-4A28-8002-027CB4417D6F}" presName="composite" presStyleCnt="0"/>
      <dgm:spPr/>
    </dgm:pt>
    <dgm:pt modelId="{37EC2E02-A422-42EE-8058-A0F14B363CB3}" type="pres">
      <dgm:prSet presAssocID="{E780FB93-5CE9-4A28-8002-027CB4417D6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EA70B6-6B54-4A6B-BAAF-BF016BBCA2F9}" type="pres">
      <dgm:prSet presAssocID="{E780FB93-5CE9-4A28-8002-027CB4417D6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4E651-8620-42A7-9575-3E377F6A80E2}" type="pres">
      <dgm:prSet presAssocID="{55AB329D-3BC6-4A96-BE87-3B233C890C3F}" presName="sp" presStyleCnt="0"/>
      <dgm:spPr/>
    </dgm:pt>
    <dgm:pt modelId="{3EB02A98-2B6F-4714-B569-84C159F69FD2}" type="pres">
      <dgm:prSet presAssocID="{6FC23D05-AE45-4EA3-BDBD-13029A2A733D}" presName="composite" presStyleCnt="0"/>
      <dgm:spPr/>
    </dgm:pt>
    <dgm:pt modelId="{1FCDEF7B-BD07-4C44-BD88-14882EB67D80}" type="pres">
      <dgm:prSet presAssocID="{6FC23D05-AE45-4EA3-BDBD-13029A2A733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2A13F-6FA1-4356-845C-BD315FF3B931}" type="pres">
      <dgm:prSet presAssocID="{6FC23D05-AE45-4EA3-BDBD-13029A2A733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EF68D-EDC4-434C-89E7-5D8AB1D892FF}" type="pres">
      <dgm:prSet presAssocID="{5B6D7764-E4D6-44FC-89C5-6B80B64F5BB1}" presName="sp" presStyleCnt="0"/>
      <dgm:spPr/>
    </dgm:pt>
    <dgm:pt modelId="{95389248-0E84-4B10-A65B-6F4820CBBDB5}" type="pres">
      <dgm:prSet presAssocID="{149E368D-7D08-4C2B-B27B-AC5CA0D400EB}" presName="composite" presStyleCnt="0"/>
      <dgm:spPr/>
    </dgm:pt>
    <dgm:pt modelId="{E897411E-48E3-4A3E-A2B2-166EE21698B3}" type="pres">
      <dgm:prSet presAssocID="{149E368D-7D08-4C2B-B27B-AC5CA0D400E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2C3DC-E51A-4F7B-AA16-776A1DFD68FC}" type="pres">
      <dgm:prSet presAssocID="{149E368D-7D08-4C2B-B27B-AC5CA0D400E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5076D3-3C1F-4F3A-9E96-F728EEE40655}" type="presOf" srcId="{D0B98403-3957-4E61-A6C6-59FEBAADEA8B}" destId="{D1A10B6D-71EC-435E-ADF0-5F5DC3B0E350}" srcOrd="0" destOrd="0" presId="urn:microsoft.com/office/officeart/2005/8/layout/chevron2"/>
    <dgm:cxn modelId="{6FEF121B-6C5F-4B9F-820C-58BC764B8C21}" type="presOf" srcId="{5DFDFA66-9409-42A0-9586-8D39E8F2809C}" destId="{8E50667E-25D1-4672-B970-314C1D444DB3}" srcOrd="0" destOrd="0" presId="urn:microsoft.com/office/officeart/2005/8/layout/chevron2"/>
    <dgm:cxn modelId="{1EA165B8-2616-4A1F-8AA9-181D0059CC77}" srcId="{58CB222E-A485-4815-851D-32E2E46CD3D0}" destId="{6FC23D05-AE45-4EA3-BDBD-13029A2A733D}" srcOrd="4" destOrd="0" parTransId="{31E708EA-26F8-41FF-98AE-81A6AF89F6FF}" sibTransId="{5B6D7764-E4D6-44FC-89C5-6B80B64F5BB1}"/>
    <dgm:cxn modelId="{18F3538F-BD65-444A-962B-AEAAA1A350D7}" type="presOf" srcId="{96492FE6-D784-4071-A596-B8926892542E}" destId="{5EEA70B6-6B54-4A6B-BAAF-BF016BBCA2F9}" srcOrd="0" destOrd="0" presId="urn:microsoft.com/office/officeart/2005/8/layout/chevron2"/>
    <dgm:cxn modelId="{1C4AE63F-0FE1-428F-87C2-5882D7D5BB79}" type="presOf" srcId="{FB9C41A4-8CBA-4058-9DC2-44E958C1C62A}" destId="{7E0A8074-F60F-4C56-AF47-303FD037E6DE}" srcOrd="0" destOrd="0" presId="urn:microsoft.com/office/officeart/2005/8/layout/chevron2"/>
    <dgm:cxn modelId="{01CE944D-C43D-46C0-AB4E-D9A9433C0ED6}" type="presOf" srcId="{F19E9287-F420-4B75-822F-163C05BCE9EF}" destId="{D5F6B837-27D9-4B70-B91F-E85A0921D800}" srcOrd="0" destOrd="0" presId="urn:microsoft.com/office/officeart/2005/8/layout/chevron2"/>
    <dgm:cxn modelId="{4DF2CC2B-55E8-487D-B562-FCFE8671838B}" srcId="{D6272871-4575-4878-9F60-E9CFD67CE801}" destId="{C2A6587A-9545-4584-8FB3-243390A2B7A6}" srcOrd="0" destOrd="0" parTransId="{ED984906-2246-493B-BF31-FD3A6CFC839F}" sibTransId="{AF4875F1-2AA5-4891-ABC3-E092DDF4B8F0}"/>
    <dgm:cxn modelId="{1DF7F844-2F3D-408A-B066-4A453C2219E3}" type="presOf" srcId="{F38FE9D5-A9BB-4728-A802-D4D7191B2271}" destId="{0C82C3DC-E51A-4F7B-AA16-776A1DFD68FC}" srcOrd="0" destOrd="0" presId="urn:microsoft.com/office/officeart/2005/8/layout/chevron2"/>
    <dgm:cxn modelId="{0DEF5DE8-D13D-433C-8BFC-CBC337579723}" type="presOf" srcId="{D8EC6A8C-D7E2-41D2-9611-586B09E8F698}" destId="{16D55359-4A93-4526-9E92-D2474FB8E2A6}" srcOrd="0" destOrd="1" presId="urn:microsoft.com/office/officeart/2005/8/layout/chevron2"/>
    <dgm:cxn modelId="{CFE4115D-961E-421A-801A-3F82E6006198}" srcId="{D0B98403-3957-4E61-A6C6-59FEBAADEA8B}" destId="{FB9C41A4-8CBA-4058-9DC2-44E958C1C62A}" srcOrd="0" destOrd="0" parTransId="{981800B5-F5EE-4486-8794-0BE7C19BE0F9}" sibTransId="{0EC6F2B4-09B2-4E5B-95BC-B6257232699C}"/>
    <dgm:cxn modelId="{EB407B5A-E654-41ED-AF14-7B31501EA08C}" srcId="{6FC23D05-AE45-4EA3-BDBD-13029A2A733D}" destId="{04C77FA0-2BDF-4E64-A597-7ADE12DFF10D}" srcOrd="0" destOrd="0" parTransId="{795E3C92-A026-4621-9FD1-7F1A90E218A3}" sibTransId="{357DFD3F-9477-4AAB-902D-EF687AD63244}"/>
    <dgm:cxn modelId="{FDBC8F56-BC0E-4E9D-AE6F-AA37816950EE}" srcId="{58CB222E-A485-4815-851D-32E2E46CD3D0}" destId="{E780FB93-5CE9-4A28-8002-027CB4417D6F}" srcOrd="3" destOrd="0" parTransId="{227F7322-98F0-45F4-A7AE-62EF463E7013}" sibTransId="{55AB329D-3BC6-4A96-BE87-3B233C890C3F}"/>
    <dgm:cxn modelId="{A74C4B66-5CD0-4A49-82F8-66DFAADDEA25}" srcId="{D6272871-4575-4878-9F60-E9CFD67CE801}" destId="{D8EC6A8C-D7E2-41D2-9611-586B09E8F698}" srcOrd="1" destOrd="0" parTransId="{12F3DCD6-598F-48DD-99A7-940C23B58106}" sibTransId="{AA2C9170-B5AE-4EAF-90D9-9208213BCFFE}"/>
    <dgm:cxn modelId="{682A09EC-EF61-4321-A961-A5C2BB1AF5B9}" type="presOf" srcId="{E780FB93-5CE9-4A28-8002-027CB4417D6F}" destId="{37EC2E02-A422-42EE-8058-A0F14B363CB3}" srcOrd="0" destOrd="0" presId="urn:microsoft.com/office/officeart/2005/8/layout/chevron2"/>
    <dgm:cxn modelId="{D732EC82-977B-45DA-AFD6-C656EEB17084}" srcId="{58CB222E-A485-4815-851D-32E2E46CD3D0}" destId="{D6272871-4575-4878-9F60-E9CFD67CE801}" srcOrd="0" destOrd="0" parTransId="{0FBAB1C1-B4B9-4AFB-9B3D-3BDD841824D2}" sibTransId="{2E936371-117E-44F0-9211-65F8D2E51DF9}"/>
    <dgm:cxn modelId="{F66B3EB4-5FA8-4542-9830-8AAF4DA1960D}" srcId="{58CB222E-A485-4815-851D-32E2E46CD3D0}" destId="{149E368D-7D08-4C2B-B27B-AC5CA0D400EB}" srcOrd="5" destOrd="0" parTransId="{7C6D82EC-0683-41C7-A2F0-476DFCC79C14}" sibTransId="{00CA41A3-24CD-4780-BDBB-E356A6772666}"/>
    <dgm:cxn modelId="{D946CA49-06AD-461E-B026-49632BC82F40}" type="presOf" srcId="{D6272871-4575-4878-9F60-E9CFD67CE801}" destId="{C2406489-7B5E-4366-986C-A4CF10298C73}" srcOrd="0" destOrd="0" presId="urn:microsoft.com/office/officeart/2005/8/layout/chevron2"/>
    <dgm:cxn modelId="{6FC562EB-E5F3-406D-B42A-048D0465EFE6}" type="presOf" srcId="{6FC23D05-AE45-4EA3-BDBD-13029A2A733D}" destId="{1FCDEF7B-BD07-4C44-BD88-14882EB67D80}" srcOrd="0" destOrd="0" presId="urn:microsoft.com/office/officeart/2005/8/layout/chevron2"/>
    <dgm:cxn modelId="{B14BE291-12B0-4329-BDE7-971B9251418A}" srcId="{149E368D-7D08-4C2B-B27B-AC5CA0D400EB}" destId="{F38FE9D5-A9BB-4728-A802-D4D7191B2271}" srcOrd="0" destOrd="0" parTransId="{B094496D-0BC2-4DDD-AF68-AE0AA37519FE}" sibTransId="{3B048D31-E4E2-4FDB-A2EC-6B47378565D5}"/>
    <dgm:cxn modelId="{EA337E94-D42A-4D2F-85CD-0F66D4763610}" type="presOf" srcId="{C2A6587A-9545-4584-8FB3-243390A2B7A6}" destId="{16D55359-4A93-4526-9E92-D2474FB8E2A6}" srcOrd="0" destOrd="0" presId="urn:microsoft.com/office/officeart/2005/8/layout/chevron2"/>
    <dgm:cxn modelId="{1B7F2D4A-6CD4-42D3-A6A5-3E28F86B773F}" type="presOf" srcId="{149E368D-7D08-4C2B-B27B-AC5CA0D400EB}" destId="{E897411E-48E3-4A3E-A2B2-166EE21698B3}" srcOrd="0" destOrd="0" presId="urn:microsoft.com/office/officeart/2005/8/layout/chevron2"/>
    <dgm:cxn modelId="{18FA05B5-F581-4CBE-B25C-6C7838B33974}" srcId="{F19E9287-F420-4B75-822F-163C05BCE9EF}" destId="{5DFDFA66-9409-42A0-9586-8D39E8F2809C}" srcOrd="0" destOrd="0" parTransId="{5297BEF2-6112-4157-BAD5-17D6BC0B2420}" sibTransId="{001082E2-4F2A-45B6-A007-06B70FBD645A}"/>
    <dgm:cxn modelId="{BC14572D-9DB3-419A-9563-E5DB3DDAE2F5}" srcId="{58CB222E-A485-4815-851D-32E2E46CD3D0}" destId="{D0B98403-3957-4E61-A6C6-59FEBAADEA8B}" srcOrd="2" destOrd="0" parTransId="{D65684C2-678E-4851-AAE4-1E749E4AB72C}" sibTransId="{0F59A504-01D0-41BD-8C15-FFEE0C2BDEAF}"/>
    <dgm:cxn modelId="{9E1FF590-906F-4BE0-970F-9116728ECC1B}" srcId="{58CB222E-A485-4815-851D-32E2E46CD3D0}" destId="{F19E9287-F420-4B75-822F-163C05BCE9EF}" srcOrd="1" destOrd="0" parTransId="{309E4F8C-090C-4224-AA21-ACFBACEEB1DA}" sibTransId="{4A66E4A5-6985-46CB-A80D-DDF5A3510AFE}"/>
    <dgm:cxn modelId="{88695657-6DC5-4B27-83C8-1847A828D405}" srcId="{E780FB93-5CE9-4A28-8002-027CB4417D6F}" destId="{96492FE6-D784-4071-A596-B8926892542E}" srcOrd="0" destOrd="0" parTransId="{BC0E49D9-37C8-42AE-BFEB-1299ADA65A7C}" sibTransId="{19B3BB0E-3A79-47BE-805A-DAC9E0C5C5A0}"/>
    <dgm:cxn modelId="{3E13DC9A-21C0-456C-B178-DD3A1643E40B}" type="presOf" srcId="{58CB222E-A485-4815-851D-32E2E46CD3D0}" destId="{10890770-3702-470D-A880-74CC30BD7026}" srcOrd="0" destOrd="0" presId="urn:microsoft.com/office/officeart/2005/8/layout/chevron2"/>
    <dgm:cxn modelId="{6E39B003-E007-4F5D-93B8-10A97986FAFC}" type="presOf" srcId="{04C77FA0-2BDF-4E64-A597-7ADE12DFF10D}" destId="{1402A13F-6FA1-4356-845C-BD315FF3B931}" srcOrd="0" destOrd="0" presId="urn:microsoft.com/office/officeart/2005/8/layout/chevron2"/>
    <dgm:cxn modelId="{FC6BA012-F1DF-4DDF-B988-C060464864CF}" type="presParOf" srcId="{10890770-3702-470D-A880-74CC30BD7026}" destId="{8C2E3069-DEF4-4D9F-AD4B-3B5E0A1D591A}" srcOrd="0" destOrd="0" presId="urn:microsoft.com/office/officeart/2005/8/layout/chevron2"/>
    <dgm:cxn modelId="{B60C148D-9D36-4968-B0DA-6772FD35E4E2}" type="presParOf" srcId="{8C2E3069-DEF4-4D9F-AD4B-3B5E0A1D591A}" destId="{C2406489-7B5E-4366-986C-A4CF10298C73}" srcOrd="0" destOrd="0" presId="urn:microsoft.com/office/officeart/2005/8/layout/chevron2"/>
    <dgm:cxn modelId="{3AB62E68-8B87-4762-AB54-59EA39ED15E9}" type="presParOf" srcId="{8C2E3069-DEF4-4D9F-AD4B-3B5E0A1D591A}" destId="{16D55359-4A93-4526-9E92-D2474FB8E2A6}" srcOrd="1" destOrd="0" presId="urn:microsoft.com/office/officeart/2005/8/layout/chevron2"/>
    <dgm:cxn modelId="{7A2CC9C6-3EF5-4074-8D98-ED7C234FF03B}" type="presParOf" srcId="{10890770-3702-470D-A880-74CC30BD7026}" destId="{844770A4-2BD8-4C4E-960E-B2A63D97D9EC}" srcOrd="1" destOrd="0" presId="urn:microsoft.com/office/officeart/2005/8/layout/chevron2"/>
    <dgm:cxn modelId="{E70996D3-22D3-4952-AFFF-0931F462CE35}" type="presParOf" srcId="{10890770-3702-470D-A880-74CC30BD7026}" destId="{C7192310-B510-4982-8B8D-DE01F195D434}" srcOrd="2" destOrd="0" presId="urn:microsoft.com/office/officeart/2005/8/layout/chevron2"/>
    <dgm:cxn modelId="{5DFB9899-AD44-458C-98C7-B780D15CB5CE}" type="presParOf" srcId="{C7192310-B510-4982-8B8D-DE01F195D434}" destId="{D5F6B837-27D9-4B70-B91F-E85A0921D800}" srcOrd="0" destOrd="0" presId="urn:microsoft.com/office/officeart/2005/8/layout/chevron2"/>
    <dgm:cxn modelId="{4CD0A338-28C2-404B-80E4-7BDE24994A53}" type="presParOf" srcId="{C7192310-B510-4982-8B8D-DE01F195D434}" destId="{8E50667E-25D1-4672-B970-314C1D444DB3}" srcOrd="1" destOrd="0" presId="urn:microsoft.com/office/officeart/2005/8/layout/chevron2"/>
    <dgm:cxn modelId="{8FD0A028-9A5D-4922-9691-94CC32E6EDC4}" type="presParOf" srcId="{10890770-3702-470D-A880-74CC30BD7026}" destId="{C4BC3342-F6C4-4FA9-8FD9-89CF2265CC2D}" srcOrd="3" destOrd="0" presId="urn:microsoft.com/office/officeart/2005/8/layout/chevron2"/>
    <dgm:cxn modelId="{462C04A3-EF68-4F99-9088-D71345FFA6B2}" type="presParOf" srcId="{10890770-3702-470D-A880-74CC30BD7026}" destId="{2F534C29-AC68-410E-AC9C-0CCA7FC5F49F}" srcOrd="4" destOrd="0" presId="urn:microsoft.com/office/officeart/2005/8/layout/chevron2"/>
    <dgm:cxn modelId="{1BA72EEB-B83E-456B-896C-03E88A7FC738}" type="presParOf" srcId="{2F534C29-AC68-410E-AC9C-0CCA7FC5F49F}" destId="{D1A10B6D-71EC-435E-ADF0-5F5DC3B0E350}" srcOrd="0" destOrd="0" presId="urn:microsoft.com/office/officeart/2005/8/layout/chevron2"/>
    <dgm:cxn modelId="{60E6ABB9-56CF-4E1E-9432-6265E0099B4C}" type="presParOf" srcId="{2F534C29-AC68-410E-AC9C-0CCA7FC5F49F}" destId="{7E0A8074-F60F-4C56-AF47-303FD037E6DE}" srcOrd="1" destOrd="0" presId="urn:microsoft.com/office/officeart/2005/8/layout/chevron2"/>
    <dgm:cxn modelId="{08054BF0-24D9-4200-A5AC-4E376827185A}" type="presParOf" srcId="{10890770-3702-470D-A880-74CC30BD7026}" destId="{ADA6FF5A-DB2E-46EF-A3D9-48B7B43E42CA}" srcOrd="5" destOrd="0" presId="urn:microsoft.com/office/officeart/2005/8/layout/chevron2"/>
    <dgm:cxn modelId="{2BF8FBCC-ECA0-436A-8118-A1CBFC9D6519}" type="presParOf" srcId="{10890770-3702-470D-A880-74CC30BD7026}" destId="{D208152D-BEE0-4793-849A-3AED33A4CCFC}" srcOrd="6" destOrd="0" presId="urn:microsoft.com/office/officeart/2005/8/layout/chevron2"/>
    <dgm:cxn modelId="{E5A80ABF-9C6F-4D87-861D-9D82E52B3F84}" type="presParOf" srcId="{D208152D-BEE0-4793-849A-3AED33A4CCFC}" destId="{37EC2E02-A422-42EE-8058-A0F14B363CB3}" srcOrd="0" destOrd="0" presId="urn:microsoft.com/office/officeart/2005/8/layout/chevron2"/>
    <dgm:cxn modelId="{69A99A5E-EE19-4B83-AD63-2DE159D0E6CA}" type="presParOf" srcId="{D208152D-BEE0-4793-849A-3AED33A4CCFC}" destId="{5EEA70B6-6B54-4A6B-BAAF-BF016BBCA2F9}" srcOrd="1" destOrd="0" presId="urn:microsoft.com/office/officeart/2005/8/layout/chevron2"/>
    <dgm:cxn modelId="{DFBB4AE0-4B66-41F4-A0C3-C2B6892BC7B0}" type="presParOf" srcId="{10890770-3702-470D-A880-74CC30BD7026}" destId="{F7E4E651-8620-42A7-9575-3E377F6A80E2}" srcOrd="7" destOrd="0" presId="urn:microsoft.com/office/officeart/2005/8/layout/chevron2"/>
    <dgm:cxn modelId="{95DDEBE3-2ADE-42D5-BB6E-575253AA202B}" type="presParOf" srcId="{10890770-3702-470D-A880-74CC30BD7026}" destId="{3EB02A98-2B6F-4714-B569-84C159F69FD2}" srcOrd="8" destOrd="0" presId="urn:microsoft.com/office/officeart/2005/8/layout/chevron2"/>
    <dgm:cxn modelId="{40825F4E-4671-4BCD-B8A3-1F9C78A2361C}" type="presParOf" srcId="{3EB02A98-2B6F-4714-B569-84C159F69FD2}" destId="{1FCDEF7B-BD07-4C44-BD88-14882EB67D80}" srcOrd="0" destOrd="0" presId="urn:microsoft.com/office/officeart/2005/8/layout/chevron2"/>
    <dgm:cxn modelId="{DDBA069A-8D89-4FA7-AC9D-476FEBD7FD3B}" type="presParOf" srcId="{3EB02A98-2B6F-4714-B569-84C159F69FD2}" destId="{1402A13F-6FA1-4356-845C-BD315FF3B931}" srcOrd="1" destOrd="0" presId="urn:microsoft.com/office/officeart/2005/8/layout/chevron2"/>
    <dgm:cxn modelId="{4FBA03B3-30F9-447C-ADD7-A604EA92F433}" type="presParOf" srcId="{10890770-3702-470D-A880-74CC30BD7026}" destId="{60BEF68D-EDC4-434C-89E7-5D8AB1D892FF}" srcOrd="9" destOrd="0" presId="urn:microsoft.com/office/officeart/2005/8/layout/chevron2"/>
    <dgm:cxn modelId="{9C0B7BD5-2E20-4C76-895D-F5FBCFCD720D}" type="presParOf" srcId="{10890770-3702-470D-A880-74CC30BD7026}" destId="{95389248-0E84-4B10-A65B-6F4820CBBDB5}" srcOrd="10" destOrd="0" presId="urn:microsoft.com/office/officeart/2005/8/layout/chevron2"/>
    <dgm:cxn modelId="{03D76F9F-9A70-4F86-90BF-7924E560D651}" type="presParOf" srcId="{95389248-0E84-4B10-A65B-6F4820CBBDB5}" destId="{E897411E-48E3-4A3E-A2B2-166EE21698B3}" srcOrd="0" destOrd="0" presId="urn:microsoft.com/office/officeart/2005/8/layout/chevron2"/>
    <dgm:cxn modelId="{879E82F0-FE7C-453F-BA2E-DE4578055051}" type="presParOf" srcId="{95389248-0E84-4B10-A65B-6F4820CBBDB5}" destId="{0C82C3DC-E51A-4F7B-AA16-776A1DFD68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1A05D7-F075-4A91-9F02-2F55DB61AA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0844C3-7F2A-49FC-B7A9-1BDB790E3494}">
      <dgm:prSet phldrT="[Texto]"/>
      <dgm:spPr>
        <a:solidFill>
          <a:schemeClr val="tx1">
            <a:lumMod val="75000"/>
          </a:schemeClr>
        </a:solidFill>
        <a:ln>
          <a:noFill/>
        </a:ln>
      </dgm:spPr>
      <dgm:t>
        <a:bodyPr/>
        <a:lstStyle/>
        <a:p>
          <a:r>
            <a:rPr lang="es-ES" dirty="0" err="1" smtClean="0">
              <a:solidFill>
                <a:schemeClr val="bg2"/>
              </a:solidFill>
            </a:rPr>
            <a:t>Protein</a:t>
          </a:r>
          <a:endParaRPr lang="es-ES" dirty="0">
            <a:solidFill>
              <a:schemeClr val="bg2"/>
            </a:solidFill>
          </a:endParaRPr>
        </a:p>
      </dgm:t>
    </dgm:pt>
    <dgm:pt modelId="{3F9381DF-9987-468E-9A67-D94E47C4E3A3}" type="parTrans" cxnId="{8CAAF7B5-CE98-4C20-B392-5F4FC8920A74}">
      <dgm:prSet/>
      <dgm:spPr/>
      <dgm:t>
        <a:bodyPr/>
        <a:lstStyle/>
        <a:p>
          <a:endParaRPr lang="es-ES"/>
        </a:p>
      </dgm:t>
    </dgm:pt>
    <dgm:pt modelId="{8658CE5D-CF92-416E-AA9A-E2236A2013FB}" type="sibTrans" cxnId="{8CAAF7B5-CE98-4C20-B392-5F4FC8920A74}">
      <dgm:prSet/>
      <dgm:spPr/>
      <dgm:t>
        <a:bodyPr/>
        <a:lstStyle/>
        <a:p>
          <a:endParaRPr lang="es-ES"/>
        </a:p>
      </dgm:t>
    </dgm:pt>
    <dgm:pt modelId="{EF123731-EBF6-4ED4-868F-5A73DCC98B63}">
      <dgm:prSet phldrT="[Texto]" custT="1"/>
      <dgm:spPr>
        <a:solidFill>
          <a:schemeClr val="tx1">
            <a:lumMod val="75000"/>
          </a:schemeClr>
        </a:solidFill>
        <a:ln>
          <a:noFill/>
        </a:ln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SUMO</a:t>
          </a:r>
          <a:endParaRPr lang="es-ES" sz="2400" dirty="0">
            <a:solidFill>
              <a:schemeClr val="bg1"/>
            </a:solidFill>
          </a:endParaRPr>
        </a:p>
      </dgm:t>
    </dgm:pt>
    <dgm:pt modelId="{EE6DCA2C-F693-475B-85E8-2C225517A1BE}" type="parTrans" cxnId="{AE660170-D523-49AC-8004-0660FAD5AE4F}">
      <dgm:prSet/>
      <dgm:spPr/>
      <dgm:t>
        <a:bodyPr/>
        <a:lstStyle/>
        <a:p>
          <a:endParaRPr lang="es-ES"/>
        </a:p>
      </dgm:t>
    </dgm:pt>
    <dgm:pt modelId="{FAA68863-E7CD-42A6-9639-3B0B5B797314}" type="sibTrans" cxnId="{AE660170-D523-49AC-8004-0660FAD5AE4F}">
      <dgm:prSet/>
      <dgm:spPr/>
      <dgm:t>
        <a:bodyPr/>
        <a:lstStyle/>
        <a:p>
          <a:endParaRPr lang="es-ES"/>
        </a:p>
      </dgm:t>
    </dgm:pt>
    <dgm:pt modelId="{D70EEED3-E7CA-430C-B9A2-37F6F45B1741}" type="pres">
      <dgm:prSet presAssocID="{321A05D7-F075-4A91-9F02-2F55DB61AA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5710B4-47C1-4C3D-835E-6AC6E04ED77C}" type="pres">
      <dgm:prSet presAssocID="{E10844C3-7F2A-49FC-B7A9-1BDB790E3494}" presName="composite" presStyleCnt="0"/>
      <dgm:spPr/>
    </dgm:pt>
    <dgm:pt modelId="{3966B9F2-793B-41D5-AEEE-311CC9858DFC}" type="pres">
      <dgm:prSet presAssocID="{E10844C3-7F2A-49FC-B7A9-1BDB790E3494}" presName="parentText" presStyleLbl="alignNode1" presStyleIdx="0" presStyleCnt="1" custLinFactNeighborX="-13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174F3-E301-45B6-96EC-0D5783B8FDF7}" type="pres">
      <dgm:prSet presAssocID="{E10844C3-7F2A-49FC-B7A9-1BDB790E3494}" presName="descendantText" presStyleLbl="alignAcc1" presStyleIdx="0" presStyleCnt="1">
        <dgm:presLayoutVars>
          <dgm:bulletEnabled val="1"/>
        </dgm:presLayoutVars>
      </dgm:prSet>
      <dgm:spPr>
        <a:noFill/>
        <a:ln w="28575"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</dgm:ptLst>
  <dgm:cxnLst>
    <dgm:cxn modelId="{E4326353-761D-403F-8494-8D7E1745441B}" type="presOf" srcId="{321A05D7-F075-4A91-9F02-2F55DB61AA2B}" destId="{D70EEED3-E7CA-430C-B9A2-37F6F45B1741}" srcOrd="0" destOrd="0" presId="urn:microsoft.com/office/officeart/2005/8/layout/chevron2"/>
    <dgm:cxn modelId="{AE660170-D523-49AC-8004-0660FAD5AE4F}" srcId="{E10844C3-7F2A-49FC-B7A9-1BDB790E3494}" destId="{EF123731-EBF6-4ED4-868F-5A73DCC98B63}" srcOrd="0" destOrd="0" parTransId="{EE6DCA2C-F693-475B-85E8-2C225517A1BE}" sibTransId="{FAA68863-E7CD-42A6-9639-3B0B5B797314}"/>
    <dgm:cxn modelId="{18D9929F-A247-4864-AD59-E1127395405A}" type="presOf" srcId="{EF123731-EBF6-4ED4-868F-5A73DCC98B63}" destId="{2D0174F3-E301-45B6-96EC-0D5783B8FDF7}" srcOrd="0" destOrd="0" presId="urn:microsoft.com/office/officeart/2005/8/layout/chevron2"/>
    <dgm:cxn modelId="{8CAAF7B5-CE98-4C20-B392-5F4FC8920A74}" srcId="{321A05D7-F075-4A91-9F02-2F55DB61AA2B}" destId="{E10844C3-7F2A-49FC-B7A9-1BDB790E3494}" srcOrd="0" destOrd="0" parTransId="{3F9381DF-9987-468E-9A67-D94E47C4E3A3}" sibTransId="{8658CE5D-CF92-416E-AA9A-E2236A2013FB}"/>
    <dgm:cxn modelId="{1CF9D084-B71C-4DAB-86AF-ACD71A658483}" type="presOf" srcId="{E10844C3-7F2A-49FC-B7A9-1BDB790E3494}" destId="{3966B9F2-793B-41D5-AEEE-311CC9858DFC}" srcOrd="0" destOrd="0" presId="urn:microsoft.com/office/officeart/2005/8/layout/chevron2"/>
    <dgm:cxn modelId="{4B45E779-B5AC-4A2B-9F7E-82F0790FBBA5}" type="presParOf" srcId="{D70EEED3-E7CA-430C-B9A2-37F6F45B1741}" destId="{E55710B4-47C1-4C3D-835E-6AC6E04ED77C}" srcOrd="0" destOrd="0" presId="urn:microsoft.com/office/officeart/2005/8/layout/chevron2"/>
    <dgm:cxn modelId="{348A2D96-E3A0-4F6D-90A8-180FF7E8ED1A}" type="presParOf" srcId="{E55710B4-47C1-4C3D-835E-6AC6E04ED77C}" destId="{3966B9F2-793B-41D5-AEEE-311CC9858DFC}" srcOrd="0" destOrd="0" presId="urn:microsoft.com/office/officeart/2005/8/layout/chevron2"/>
    <dgm:cxn modelId="{DC9BDC32-5594-40CB-83CF-576080F57F85}" type="presParOf" srcId="{E55710B4-47C1-4C3D-835E-6AC6E04ED77C}" destId="{2D0174F3-E301-45B6-96EC-0D5783B8FD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1A05D7-F075-4A91-9F02-2F55DB61AA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0844C3-7F2A-49FC-B7A9-1BDB790E3494}">
      <dgm:prSet phldrT="[Texto]"/>
      <dgm:spPr>
        <a:solidFill>
          <a:schemeClr val="tx1">
            <a:lumMod val="75000"/>
          </a:schemeClr>
        </a:solidFill>
        <a:ln>
          <a:noFill/>
        </a:ln>
      </dgm:spPr>
      <dgm:t>
        <a:bodyPr/>
        <a:lstStyle/>
        <a:p>
          <a:r>
            <a:rPr lang="es-ES" dirty="0" err="1" smtClean="0">
              <a:solidFill>
                <a:schemeClr val="bg2"/>
              </a:solidFill>
            </a:rPr>
            <a:t>Protein</a:t>
          </a:r>
          <a:endParaRPr lang="es-ES" dirty="0">
            <a:solidFill>
              <a:schemeClr val="bg2"/>
            </a:solidFill>
          </a:endParaRPr>
        </a:p>
      </dgm:t>
    </dgm:pt>
    <dgm:pt modelId="{3F9381DF-9987-468E-9A67-D94E47C4E3A3}" type="parTrans" cxnId="{8CAAF7B5-CE98-4C20-B392-5F4FC8920A74}">
      <dgm:prSet/>
      <dgm:spPr/>
      <dgm:t>
        <a:bodyPr/>
        <a:lstStyle/>
        <a:p>
          <a:endParaRPr lang="es-ES"/>
        </a:p>
      </dgm:t>
    </dgm:pt>
    <dgm:pt modelId="{8658CE5D-CF92-416E-AA9A-E2236A2013FB}" type="sibTrans" cxnId="{8CAAF7B5-CE98-4C20-B392-5F4FC8920A74}">
      <dgm:prSet/>
      <dgm:spPr/>
      <dgm:t>
        <a:bodyPr/>
        <a:lstStyle/>
        <a:p>
          <a:endParaRPr lang="es-ES"/>
        </a:p>
      </dgm:t>
    </dgm:pt>
    <dgm:pt modelId="{AE20FFF4-F9FB-4A7D-9D5A-78C729582A37}">
      <dgm:prSet phldrT="[Texto]" custT="1"/>
      <dgm:spPr>
        <a:solidFill>
          <a:schemeClr val="tx1">
            <a:lumMod val="75000"/>
          </a:schemeClr>
        </a:solidFill>
        <a:ln>
          <a:noFill/>
        </a:ln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NEDD8</a:t>
          </a:r>
          <a:endParaRPr lang="es-ES" sz="2400" dirty="0">
            <a:solidFill>
              <a:schemeClr val="bg1"/>
            </a:solidFill>
          </a:endParaRPr>
        </a:p>
      </dgm:t>
    </dgm:pt>
    <dgm:pt modelId="{EF83A8B4-9AC9-450F-A63E-D341C9CD3E9C}" type="parTrans" cxnId="{5F3A2E59-5776-449E-9FAF-C69536A141ED}">
      <dgm:prSet/>
      <dgm:spPr/>
      <dgm:t>
        <a:bodyPr/>
        <a:lstStyle/>
        <a:p>
          <a:endParaRPr lang="ca-ES"/>
        </a:p>
      </dgm:t>
    </dgm:pt>
    <dgm:pt modelId="{6C8FAEC3-8DC8-452D-A254-AA973B1E1EF7}" type="sibTrans" cxnId="{5F3A2E59-5776-449E-9FAF-C69536A141ED}">
      <dgm:prSet/>
      <dgm:spPr/>
      <dgm:t>
        <a:bodyPr/>
        <a:lstStyle/>
        <a:p>
          <a:endParaRPr lang="ca-ES"/>
        </a:p>
      </dgm:t>
    </dgm:pt>
    <dgm:pt modelId="{D70EEED3-E7CA-430C-B9A2-37F6F45B1741}" type="pres">
      <dgm:prSet presAssocID="{321A05D7-F075-4A91-9F02-2F55DB61AA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5710B4-47C1-4C3D-835E-6AC6E04ED77C}" type="pres">
      <dgm:prSet presAssocID="{E10844C3-7F2A-49FC-B7A9-1BDB790E3494}" presName="composite" presStyleCnt="0"/>
      <dgm:spPr/>
    </dgm:pt>
    <dgm:pt modelId="{3966B9F2-793B-41D5-AEEE-311CC9858DFC}" type="pres">
      <dgm:prSet presAssocID="{E10844C3-7F2A-49FC-B7A9-1BDB790E349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174F3-E301-45B6-96EC-0D5783B8FDF7}" type="pres">
      <dgm:prSet presAssocID="{E10844C3-7F2A-49FC-B7A9-1BDB790E3494}" presName="descendantText" presStyleLbl="alignAcc1" presStyleIdx="0" presStyleCnt="1">
        <dgm:presLayoutVars>
          <dgm:bulletEnabled val="1"/>
        </dgm:presLayoutVars>
      </dgm:prSet>
      <dgm:spPr>
        <a:noFill/>
        <a:ln w="28575"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</dgm:ptLst>
  <dgm:cxnLst>
    <dgm:cxn modelId="{A59D33B9-1D69-4885-9B4F-E9C768183439}" type="presOf" srcId="{321A05D7-F075-4A91-9F02-2F55DB61AA2B}" destId="{D70EEED3-E7CA-430C-B9A2-37F6F45B1741}" srcOrd="0" destOrd="0" presId="urn:microsoft.com/office/officeart/2005/8/layout/chevron2"/>
    <dgm:cxn modelId="{5F3A2E59-5776-449E-9FAF-C69536A141ED}" srcId="{E10844C3-7F2A-49FC-B7A9-1BDB790E3494}" destId="{AE20FFF4-F9FB-4A7D-9D5A-78C729582A37}" srcOrd="0" destOrd="0" parTransId="{EF83A8B4-9AC9-450F-A63E-D341C9CD3E9C}" sibTransId="{6C8FAEC3-8DC8-452D-A254-AA973B1E1EF7}"/>
    <dgm:cxn modelId="{DE6C6F63-D8EC-4BFB-B514-32DF341CA11C}" type="presOf" srcId="{E10844C3-7F2A-49FC-B7A9-1BDB790E3494}" destId="{3966B9F2-793B-41D5-AEEE-311CC9858DFC}" srcOrd="0" destOrd="0" presId="urn:microsoft.com/office/officeart/2005/8/layout/chevron2"/>
    <dgm:cxn modelId="{687057AC-AAB0-4197-A67B-FB955A9FDF6F}" type="presOf" srcId="{AE20FFF4-F9FB-4A7D-9D5A-78C729582A37}" destId="{2D0174F3-E301-45B6-96EC-0D5783B8FDF7}" srcOrd="0" destOrd="0" presId="urn:microsoft.com/office/officeart/2005/8/layout/chevron2"/>
    <dgm:cxn modelId="{8CAAF7B5-CE98-4C20-B392-5F4FC8920A74}" srcId="{321A05D7-F075-4A91-9F02-2F55DB61AA2B}" destId="{E10844C3-7F2A-49FC-B7A9-1BDB790E3494}" srcOrd="0" destOrd="0" parTransId="{3F9381DF-9987-468E-9A67-D94E47C4E3A3}" sibTransId="{8658CE5D-CF92-416E-AA9A-E2236A2013FB}"/>
    <dgm:cxn modelId="{FE80B349-0256-43AF-84F7-F66FFDB0D10E}" type="presParOf" srcId="{D70EEED3-E7CA-430C-B9A2-37F6F45B1741}" destId="{E55710B4-47C1-4C3D-835E-6AC6E04ED77C}" srcOrd="0" destOrd="0" presId="urn:microsoft.com/office/officeart/2005/8/layout/chevron2"/>
    <dgm:cxn modelId="{11662EA5-579C-4BA2-9F09-D3F19847FBE8}" type="presParOf" srcId="{E55710B4-47C1-4C3D-835E-6AC6E04ED77C}" destId="{3966B9F2-793B-41D5-AEEE-311CC9858DFC}" srcOrd="0" destOrd="0" presId="urn:microsoft.com/office/officeart/2005/8/layout/chevron2"/>
    <dgm:cxn modelId="{72314A8A-B247-4AFC-BE4B-3522803860FE}" type="presParOf" srcId="{E55710B4-47C1-4C3D-835E-6AC6E04ED77C}" destId="{2D0174F3-E301-45B6-96EC-0D5783B8FD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15633-730F-47B1-87CA-5277427C0D3B}">
      <dsp:nvSpPr>
        <dsp:cNvPr id="0" name=""/>
        <dsp:cNvSpPr/>
      </dsp:nvSpPr>
      <dsp:spPr>
        <a:xfrm>
          <a:off x="487319" y="14313"/>
          <a:ext cx="1545640" cy="92738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76-amino-acid </a:t>
          </a:r>
          <a:r>
            <a:rPr lang="es-ES" sz="1800" b="0" i="0" u="none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polypeptide</a:t>
          </a:r>
          <a:endParaRPr lang="es-E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7319" y="14313"/>
        <a:ext cx="1545640" cy="927384"/>
      </dsp:txXfrm>
    </dsp:sp>
    <dsp:sp modelId="{8BC0BEB5-F9F3-4A63-946B-671F55378F0A}">
      <dsp:nvSpPr>
        <dsp:cNvPr id="0" name=""/>
        <dsp:cNvSpPr/>
      </dsp:nvSpPr>
      <dsp:spPr>
        <a:xfrm>
          <a:off x="487319" y="1083565"/>
          <a:ext cx="1545640" cy="927384"/>
        </a:xfrm>
        <a:prstGeom prst="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Molecular Weight of       85 </a:t>
          </a:r>
          <a:r>
            <a:rPr lang="en-US" sz="1800" b="0" i="0" u="none" kern="1200" noProof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kDa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7319" y="1083565"/>
        <a:ext cx="1545640" cy="927384"/>
      </dsp:txXfrm>
    </dsp:sp>
    <dsp:sp modelId="{96783C59-836B-4DC1-848F-45471B9B2FDE}">
      <dsp:nvSpPr>
        <dsp:cNvPr id="0" name=""/>
        <dsp:cNvSpPr/>
      </dsp:nvSpPr>
      <dsp:spPr>
        <a:xfrm>
          <a:off x="487319" y="2165514"/>
          <a:ext cx="1545640" cy="927384"/>
        </a:xfrm>
        <a:prstGeom prst="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Highly conserved in eukaryotes</a:t>
          </a:r>
          <a:endParaRPr lang="es-E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7319" y="2165514"/>
        <a:ext cx="1545640" cy="927384"/>
      </dsp:txXfrm>
    </dsp:sp>
    <dsp:sp modelId="{F1A507F6-FCC6-449E-BC4D-940296BFEDE4}">
      <dsp:nvSpPr>
        <dsp:cNvPr id="0" name=""/>
        <dsp:cNvSpPr/>
      </dsp:nvSpPr>
      <dsp:spPr>
        <a:xfrm>
          <a:off x="487319" y="3247462"/>
          <a:ext cx="1545640" cy="927384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9525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Expressed in most cell types</a:t>
          </a:r>
          <a:endParaRPr lang="es-E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7319" y="3247462"/>
        <a:ext cx="1545640" cy="927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06489-7B5E-4366-986C-A4CF10298C73}">
      <dsp:nvSpPr>
        <dsp:cNvPr id="0" name=""/>
        <dsp:cNvSpPr/>
      </dsp:nvSpPr>
      <dsp:spPr>
        <a:xfrm rot="5400000">
          <a:off x="-125306" y="128689"/>
          <a:ext cx="835376" cy="584763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Class</a:t>
          </a:r>
          <a:endParaRPr lang="es-E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295765"/>
        <a:ext cx="584763" cy="250613"/>
      </dsp:txXfrm>
    </dsp:sp>
    <dsp:sp modelId="{16D55359-4A93-4526-9E92-D2474FB8E2A6}">
      <dsp:nvSpPr>
        <dsp:cNvPr id="0" name=""/>
        <dsp:cNvSpPr/>
      </dsp:nvSpPr>
      <dsp:spPr>
        <a:xfrm rot="5400000">
          <a:off x="2754052" y="-2165906"/>
          <a:ext cx="542994" cy="48815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Alpha and beta proteins (</a:t>
          </a:r>
          <a:r>
            <a:rPr lang="en-U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a+b</a:t>
          </a:r>
          <a:r>
            <a:rPr lang="en-U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Mainly </a:t>
          </a:r>
          <a:r>
            <a:rPr lang="en-U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antiparallel</a:t>
          </a:r>
          <a:r>
            <a:rPr lang="en-U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beta sheets (segregated alpha and beta regions)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4763" y="29890"/>
        <a:ext cx="4855066" cy="489980"/>
      </dsp:txXfrm>
    </dsp:sp>
    <dsp:sp modelId="{D5F6B837-27D9-4B70-B91F-E85A0921D800}">
      <dsp:nvSpPr>
        <dsp:cNvPr id="0" name=""/>
        <dsp:cNvSpPr/>
      </dsp:nvSpPr>
      <dsp:spPr>
        <a:xfrm rot="5400000">
          <a:off x="-125306" y="865160"/>
          <a:ext cx="835376" cy="584763"/>
        </a:xfrm>
        <a:prstGeom prst="chevron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rgbClr val="9BBB59">
              <a:hueOff val="2250053"/>
              <a:satOff val="-3376"/>
              <a:lumOff val="-54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Fold</a:t>
          </a:r>
          <a:endParaRPr lang="es-E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032236"/>
        <a:ext cx="584763" cy="250613"/>
      </dsp:txXfrm>
    </dsp:sp>
    <dsp:sp modelId="{8E50667E-25D1-4672-B970-314C1D444DB3}">
      <dsp:nvSpPr>
        <dsp:cNvPr id="0" name=""/>
        <dsp:cNvSpPr/>
      </dsp:nvSpPr>
      <dsp:spPr>
        <a:xfrm rot="5400000">
          <a:off x="2754052" y="-1429435"/>
          <a:ext cx="542994" cy="48815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2250053"/>
              <a:satOff val="-3376"/>
              <a:lumOff val="-54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Beta-</a:t>
          </a: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Grasp</a:t>
          </a:r>
          <a:r>
            <a:rPr lang="es-E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</a:t>
          </a: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ubiquitin-like</a:t>
          </a:r>
          <a:r>
            <a:rPr lang="es-E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4763" y="766361"/>
        <a:ext cx="4855066" cy="489980"/>
      </dsp:txXfrm>
    </dsp:sp>
    <dsp:sp modelId="{D1A10B6D-71EC-435E-ADF0-5F5DC3B0E350}">
      <dsp:nvSpPr>
        <dsp:cNvPr id="0" name=""/>
        <dsp:cNvSpPr/>
      </dsp:nvSpPr>
      <dsp:spPr>
        <a:xfrm rot="5400000">
          <a:off x="-125306" y="1601632"/>
          <a:ext cx="835376" cy="584763"/>
        </a:xfrm>
        <a:prstGeom prst="chevron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rgbClr val="9BBB59">
              <a:hueOff val="4500106"/>
              <a:satOff val="-6752"/>
              <a:lumOff val="-109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Core</a:t>
          </a:r>
          <a:endParaRPr lang="es-E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768708"/>
        <a:ext cx="584763" cy="250613"/>
      </dsp:txXfrm>
    </dsp:sp>
    <dsp:sp modelId="{7E0A8074-F60F-4C56-AF47-303FD037E6DE}">
      <dsp:nvSpPr>
        <dsp:cNvPr id="0" name=""/>
        <dsp:cNvSpPr/>
      </dsp:nvSpPr>
      <dsp:spPr>
        <a:xfrm rot="5400000">
          <a:off x="2754052" y="-692963"/>
          <a:ext cx="542994" cy="48815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4500106"/>
              <a:satOff val="-6752"/>
              <a:lumOff val="-109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beta(2)-</a:t>
          </a: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alpha</a:t>
          </a:r>
          <a:r>
            <a:rPr lang="es-E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-beta(2); </a:t>
          </a: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mixed</a:t>
          </a:r>
          <a:r>
            <a:rPr lang="es-ES" sz="13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beta-</a:t>
          </a: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sheet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4763" y="1502833"/>
        <a:ext cx="4855066" cy="489980"/>
      </dsp:txXfrm>
    </dsp:sp>
    <dsp:sp modelId="{37EC2E02-A422-42EE-8058-A0F14B363CB3}">
      <dsp:nvSpPr>
        <dsp:cNvPr id="0" name=""/>
        <dsp:cNvSpPr/>
      </dsp:nvSpPr>
      <dsp:spPr>
        <a:xfrm rot="5400000">
          <a:off x="-125306" y="2338104"/>
          <a:ext cx="835376" cy="584763"/>
        </a:xfrm>
        <a:prstGeom prst="chevron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rgbClr val="9BBB59">
              <a:hueOff val="6750158"/>
              <a:satOff val="-10128"/>
              <a:lumOff val="-164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6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Super-family</a:t>
          </a:r>
          <a:endParaRPr lang="es-E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2505180"/>
        <a:ext cx="584763" cy="250613"/>
      </dsp:txXfrm>
    </dsp:sp>
    <dsp:sp modelId="{5EEA70B6-6B54-4A6B-BAAF-BF016BBCA2F9}">
      <dsp:nvSpPr>
        <dsp:cNvPr id="0" name=""/>
        <dsp:cNvSpPr/>
      </dsp:nvSpPr>
      <dsp:spPr>
        <a:xfrm rot="5400000">
          <a:off x="2753910" y="43650"/>
          <a:ext cx="543280" cy="48815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6750158"/>
              <a:satOff val="-10128"/>
              <a:lumOff val="-164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Ubiquitin-like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4764" y="2239318"/>
        <a:ext cx="4855052" cy="490238"/>
      </dsp:txXfrm>
    </dsp:sp>
    <dsp:sp modelId="{1FCDEF7B-BD07-4C44-BD88-14882EB67D80}">
      <dsp:nvSpPr>
        <dsp:cNvPr id="0" name=""/>
        <dsp:cNvSpPr/>
      </dsp:nvSpPr>
      <dsp:spPr>
        <a:xfrm rot="5400000">
          <a:off x="-125306" y="3074575"/>
          <a:ext cx="835376" cy="584763"/>
        </a:xfrm>
        <a:prstGeom prst="chevron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rgbClr val="9BBB59">
              <a:hueOff val="9000211"/>
              <a:satOff val="-13504"/>
              <a:lumOff val="-219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</a:t>
          </a:r>
          <a:endParaRPr lang="es-E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241651"/>
        <a:ext cx="584763" cy="250613"/>
      </dsp:txXfrm>
    </dsp:sp>
    <dsp:sp modelId="{1402A13F-6FA1-4356-845C-BD315FF3B931}">
      <dsp:nvSpPr>
        <dsp:cNvPr id="0" name=""/>
        <dsp:cNvSpPr/>
      </dsp:nvSpPr>
      <dsp:spPr>
        <a:xfrm rot="5400000">
          <a:off x="2754052" y="779979"/>
          <a:ext cx="542994" cy="48815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9000211"/>
              <a:satOff val="-13504"/>
              <a:lumOff val="-219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Ubiquitin-related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4763" y="2975776"/>
        <a:ext cx="4855066" cy="489980"/>
      </dsp:txXfrm>
    </dsp:sp>
    <dsp:sp modelId="{E897411E-48E3-4A3E-A2B2-166EE21698B3}">
      <dsp:nvSpPr>
        <dsp:cNvPr id="0" name=""/>
        <dsp:cNvSpPr/>
      </dsp:nvSpPr>
      <dsp:spPr>
        <a:xfrm rot="5400000">
          <a:off x="-125306" y="3811047"/>
          <a:ext cx="835376" cy="584763"/>
        </a:xfrm>
        <a:prstGeom prst="chevron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Protein</a:t>
          </a:r>
          <a:endParaRPr lang="es-ES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978123"/>
        <a:ext cx="584763" cy="250613"/>
      </dsp:txXfrm>
    </dsp:sp>
    <dsp:sp modelId="{0C82C3DC-E51A-4F7B-AA16-776A1DFD68FC}">
      <dsp:nvSpPr>
        <dsp:cNvPr id="0" name=""/>
        <dsp:cNvSpPr/>
      </dsp:nvSpPr>
      <dsp:spPr>
        <a:xfrm rot="5400000">
          <a:off x="2754052" y="1516451"/>
          <a:ext cx="542994" cy="488157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Ubiquitin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584763" y="3712248"/>
        <a:ext cx="4855066" cy="489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6B9F2-793B-41D5-AEEE-311CC9858DFC}">
      <dsp:nvSpPr>
        <dsp:cNvPr id="0" name=""/>
        <dsp:cNvSpPr/>
      </dsp:nvSpPr>
      <dsp:spPr>
        <a:xfrm rot="5400000">
          <a:off x="-137159" y="137159"/>
          <a:ext cx="914400" cy="640080"/>
        </a:xfrm>
        <a:prstGeom prst="chevron">
          <a:avLst/>
        </a:prstGeom>
        <a:solidFill>
          <a:schemeClr val="tx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bg2"/>
              </a:solidFill>
            </a:rPr>
            <a:t>Protein</a:t>
          </a:r>
          <a:endParaRPr lang="es-ES" sz="1600" kern="1200" dirty="0">
            <a:solidFill>
              <a:schemeClr val="bg2"/>
            </a:solidFill>
          </a:endParaRPr>
        </a:p>
      </dsp:txBody>
      <dsp:txXfrm rot="-5400000">
        <a:off x="1" y="320039"/>
        <a:ext cx="640080" cy="274320"/>
      </dsp:txXfrm>
    </dsp:sp>
    <dsp:sp modelId="{2D0174F3-E301-45B6-96EC-0D5783B8FDF7}">
      <dsp:nvSpPr>
        <dsp:cNvPr id="0" name=""/>
        <dsp:cNvSpPr/>
      </dsp:nvSpPr>
      <dsp:spPr>
        <a:xfrm rot="5400000">
          <a:off x="1559559" y="-919480"/>
          <a:ext cx="594359" cy="2433320"/>
        </a:xfrm>
        <a:prstGeom prst="round2SameRect">
          <a:avLst/>
        </a:prstGeom>
        <a:noFill/>
        <a:ln w="28575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bg1"/>
              </a:solidFill>
            </a:rPr>
            <a:t>SUMO</a:t>
          </a:r>
          <a:endParaRPr lang="es-ES" sz="2400" kern="1200" dirty="0">
            <a:solidFill>
              <a:schemeClr val="bg1"/>
            </a:solidFill>
          </a:endParaRPr>
        </a:p>
      </dsp:txBody>
      <dsp:txXfrm rot="-5400000">
        <a:off x="640079" y="29014"/>
        <a:ext cx="2404306" cy="536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6B9F2-793B-41D5-AEEE-311CC9858DFC}">
      <dsp:nvSpPr>
        <dsp:cNvPr id="0" name=""/>
        <dsp:cNvSpPr/>
      </dsp:nvSpPr>
      <dsp:spPr>
        <a:xfrm rot="5400000">
          <a:off x="-137159" y="137159"/>
          <a:ext cx="914400" cy="640080"/>
        </a:xfrm>
        <a:prstGeom prst="chevron">
          <a:avLst/>
        </a:prstGeom>
        <a:solidFill>
          <a:schemeClr val="tx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bg2"/>
              </a:solidFill>
            </a:rPr>
            <a:t>Protein</a:t>
          </a:r>
          <a:endParaRPr lang="es-ES" sz="1600" kern="1200" dirty="0">
            <a:solidFill>
              <a:schemeClr val="bg2"/>
            </a:solidFill>
          </a:endParaRPr>
        </a:p>
      </dsp:txBody>
      <dsp:txXfrm rot="-5400000">
        <a:off x="1" y="320039"/>
        <a:ext cx="640080" cy="274320"/>
      </dsp:txXfrm>
    </dsp:sp>
    <dsp:sp modelId="{2D0174F3-E301-45B6-96EC-0D5783B8FDF7}">
      <dsp:nvSpPr>
        <dsp:cNvPr id="0" name=""/>
        <dsp:cNvSpPr/>
      </dsp:nvSpPr>
      <dsp:spPr>
        <a:xfrm rot="5400000">
          <a:off x="1604300" y="-964220"/>
          <a:ext cx="594359" cy="2522800"/>
        </a:xfrm>
        <a:prstGeom prst="round2SameRect">
          <a:avLst/>
        </a:prstGeom>
        <a:noFill/>
        <a:ln w="28575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bg1"/>
              </a:solidFill>
            </a:rPr>
            <a:t>NEDD8</a:t>
          </a:r>
          <a:endParaRPr lang="es-ES" sz="2400" kern="1200" dirty="0">
            <a:solidFill>
              <a:schemeClr val="bg1"/>
            </a:solidFill>
          </a:endParaRPr>
        </a:p>
      </dsp:txBody>
      <dsp:txXfrm rot="-5400000">
        <a:off x="640080" y="29014"/>
        <a:ext cx="2493786" cy="53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1201-EE88-44A0-9ACF-5171A3F92E37}" type="datetimeFigureOut">
              <a:rPr lang="ca-ES" smtClean="0"/>
              <a:pPr/>
              <a:t>04/03/2015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5B524-70B1-4697-B5D5-B52EB08F26FA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0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CA08-9CC0-4917-BA6D-861F2AC8698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23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>
                <a:solidFill>
                  <a:prstClr val="black"/>
                </a:solidFill>
              </a:rPr>
              <a:pPr/>
              <a:t>25</a:t>
            </a:fld>
            <a:endParaRPr lang="ca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744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28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3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29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6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04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20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34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427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CA08-9CC0-4917-BA6D-861F2AC8698E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85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2132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3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38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51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281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476082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768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3073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6191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2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4</a:t>
            </a:fld>
            <a:endParaRPr lang="ca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8148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SzPct val="25000"/>
              </a:pPr>
              <a:t>47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69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48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03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49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075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51</a:t>
            </a:fld>
            <a:endParaRPr lang="ca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52</a:t>
            </a:fld>
            <a:endParaRPr lang="ca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53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7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13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B524-70B1-4697-B5D5-B52EB08F26FA}" type="slidenum">
              <a:rPr lang="ca-ES" smtClean="0"/>
              <a:pPr/>
              <a:t>19</a:t>
            </a:fld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CA08-9CC0-4917-BA6D-861F2AC8698E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CA08-9CC0-4917-BA6D-861F2AC8698E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s" smtClean="0"/>
              <a:pPr/>
              <a:t>‹Nº›</a:t>
            </a:fld>
            <a:endParaRPr lang="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87783" y="2180344"/>
            <a:ext cx="10515600" cy="1676400"/>
          </a:xfrm>
        </p:spPr>
        <p:txBody>
          <a:bodyPr/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ubiquitin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body" idx="1"/>
          </p:nvPr>
        </p:nvSpPr>
        <p:spPr>
          <a:xfrm>
            <a:off x="860487" y="4010334"/>
            <a:ext cx="10515600" cy="1174639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alibri" panose="020F0502020204030204" pitchFamily="34" charset="0"/>
              </a:rPr>
              <a:t>Laura </a:t>
            </a:r>
            <a:r>
              <a:rPr lang="es-ES" dirty="0" smtClean="0">
                <a:latin typeface="Calibri" panose="020F0502020204030204" pitchFamily="34" charset="0"/>
              </a:rPr>
              <a:t>Martínez (152691), </a:t>
            </a:r>
            <a:r>
              <a:rPr lang="es-ES" dirty="0" smtClean="0">
                <a:latin typeface="Calibri" panose="020F0502020204030204" pitchFamily="34" charset="0"/>
              </a:rPr>
              <a:t>Marina </a:t>
            </a:r>
            <a:r>
              <a:rPr lang="es-ES" dirty="0" err="1" smtClean="0">
                <a:latin typeface="Calibri" panose="020F0502020204030204" pitchFamily="34" charset="0"/>
              </a:rPr>
              <a:t>Reixachs</a:t>
            </a:r>
            <a:r>
              <a:rPr lang="es-ES" dirty="0" smtClean="0">
                <a:latin typeface="Calibri" panose="020F0502020204030204" pitchFamily="34" charset="0"/>
              </a:rPr>
              <a:t> (152699), </a:t>
            </a:r>
            <a:r>
              <a:rPr lang="es-ES" dirty="0" err="1" smtClean="0">
                <a:latin typeface="Calibri" panose="020F0502020204030204" pitchFamily="34" charset="0"/>
              </a:rPr>
              <a:t>Gemma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</a:rPr>
              <a:t>Vidal (154235)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62867" y="5950424"/>
            <a:ext cx="197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tx2"/>
                </a:solidFill>
              </a:rPr>
              <a:t>Structural</a:t>
            </a:r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dirty="0" err="1" smtClean="0">
                <a:solidFill>
                  <a:schemeClr val="tx2"/>
                </a:solidFill>
              </a:rPr>
              <a:t>Biology</a:t>
            </a:r>
            <a:endParaRPr lang="ca-ES" dirty="0" smtClean="0">
              <a:solidFill>
                <a:schemeClr val="tx2"/>
              </a:solidFill>
            </a:endParaRPr>
          </a:p>
          <a:p>
            <a:r>
              <a:rPr lang="ca-ES" dirty="0" smtClean="0">
                <a:solidFill>
                  <a:schemeClr val="tx2"/>
                </a:solidFill>
              </a:rPr>
              <a:t>UPF 2014-2015</a:t>
            </a:r>
            <a:endParaRPr lang="ca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 descr="ubspec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366215"/>
            <a:ext cx="7981950" cy="2305050"/>
          </a:xfrm>
          <a:prstGeom prst="rect">
            <a:avLst/>
          </a:prstGeom>
        </p:spPr>
      </p:pic>
      <p:sp>
        <p:nvSpPr>
          <p:cNvPr id="4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err="1" smtClean="0"/>
              <a:t>Origin</a:t>
            </a:r>
            <a:r>
              <a:rPr lang="ca-ES" b="1" dirty="0" smtClean="0"/>
              <a:t> </a:t>
            </a:r>
            <a:r>
              <a:rPr lang="ca-ES" b="1" dirty="0" err="1" smtClean="0"/>
              <a:t>and</a:t>
            </a:r>
            <a:r>
              <a:rPr lang="ca-ES" b="1" dirty="0" smtClean="0"/>
              <a:t> </a:t>
            </a:r>
            <a:r>
              <a:rPr lang="ca-ES" b="1" dirty="0" err="1" smtClean="0"/>
              <a:t>conservation</a:t>
            </a:r>
            <a:endParaRPr lang="es-ES" b="1" dirty="0"/>
          </a:p>
        </p:txBody>
      </p:sp>
      <p:pic>
        <p:nvPicPr>
          <p:cNvPr id="13" name="Contenidor de contingut 3" descr="aa_diferen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676" r="9989"/>
          <a:stretch>
            <a:fillRect/>
          </a:stretch>
        </p:blipFill>
        <p:spPr>
          <a:xfrm>
            <a:off x="8257962" y="3195233"/>
            <a:ext cx="3696442" cy="3097796"/>
          </a:xfrm>
        </p:spPr>
      </p:pic>
      <p:grpSp>
        <p:nvGrpSpPr>
          <p:cNvPr id="14" name="Agrupa 6"/>
          <p:cNvGrpSpPr/>
          <p:nvPr/>
        </p:nvGrpSpPr>
        <p:grpSpPr>
          <a:xfrm>
            <a:off x="8319665" y="3248024"/>
            <a:ext cx="3572357" cy="2753026"/>
            <a:chOff x="1803773" y="1916832"/>
            <a:chExt cx="5447266" cy="5326567"/>
          </a:xfrm>
        </p:grpSpPr>
        <p:sp>
          <p:nvSpPr>
            <p:cNvPr id="15" name="Rectangle arrodonit 4"/>
            <p:cNvSpPr/>
            <p:nvPr/>
          </p:nvSpPr>
          <p:spPr>
            <a:xfrm>
              <a:off x="4400679" y="1916832"/>
              <a:ext cx="2850360" cy="576065"/>
            </a:xfrm>
            <a:prstGeom prst="roundRect">
              <a:avLst/>
            </a:prstGeom>
            <a:noFill/>
            <a:ln w="28575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Similar residues</a:t>
              </a:r>
            </a:p>
          </p:txBody>
        </p:sp>
        <p:sp>
          <p:nvSpPr>
            <p:cNvPr id="16" name="Rectangle arrodonit 5"/>
            <p:cNvSpPr/>
            <p:nvPr/>
          </p:nvSpPr>
          <p:spPr>
            <a:xfrm>
              <a:off x="1803773" y="6667334"/>
              <a:ext cx="3136447" cy="576065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Different residues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31870" y="2365263"/>
            <a:ext cx="106680" cy="2314574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3870962" y="2379548"/>
            <a:ext cx="102870" cy="229743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4823460" y="2368120"/>
            <a:ext cx="171450" cy="229743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5680710" y="2364310"/>
            <a:ext cx="102870" cy="229743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6358890" y="2357639"/>
            <a:ext cx="102870" cy="229743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7215187" y="2371930"/>
            <a:ext cx="102870" cy="2297430"/>
          </a:xfrm>
          <a:prstGeom prst="rect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angle 23"/>
          <p:cNvSpPr/>
          <p:nvPr/>
        </p:nvSpPr>
        <p:spPr>
          <a:xfrm>
            <a:off x="7309482" y="2370977"/>
            <a:ext cx="102870" cy="2297430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angle 24"/>
          <p:cNvSpPr/>
          <p:nvPr/>
        </p:nvSpPr>
        <p:spPr>
          <a:xfrm>
            <a:off x="5924550" y="2356690"/>
            <a:ext cx="102870" cy="2297430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angle 25"/>
          <p:cNvSpPr/>
          <p:nvPr/>
        </p:nvSpPr>
        <p:spPr>
          <a:xfrm>
            <a:off x="5421632" y="2371930"/>
            <a:ext cx="102870" cy="2297430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/>
        </p:nvSpPr>
        <p:spPr>
          <a:xfrm>
            <a:off x="4480560" y="2364310"/>
            <a:ext cx="205740" cy="2297430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3101340" y="2368120"/>
            <a:ext cx="110490" cy="2297430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lau d'obertura 28"/>
          <p:cNvSpPr/>
          <p:nvPr/>
        </p:nvSpPr>
        <p:spPr>
          <a:xfrm rot="16200000">
            <a:off x="3869055" y="4301694"/>
            <a:ext cx="182880" cy="948690"/>
          </a:xfrm>
          <a:prstGeom prst="leftBrace">
            <a:avLst>
              <a:gd name="adj1" fmla="val 8333"/>
              <a:gd name="adj2" fmla="val 512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lau d'obertura 29"/>
          <p:cNvSpPr/>
          <p:nvPr/>
        </p:nvSpPr>
        <p:spPr>
          <a:xfrm rot="16200000">
            <a:off x="6391929" y="4582659"/>
            <a:ext cx="144780" cy="339090"/>
          </a:xfrm>
          <a:prstGeom prst="leftBrace">
            <a:avLst>
              <a:gd name="adj1" fmla="val 8333"/>
              <a:gd name="adj2" fmla="val 512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QuadreDeText 30"/>
          <p:cNvSpPr txBox="1"/>
          <p:nvPr/>
        </p:nvSpPr>
        <p:spPr>
          <a:xfrm>
            <a:off x="3611313" y="4850335"/>
            <a:ext cx="84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α-helix</a:t>
            </a:r>
            <a:endParaRPr lang="en-US" dirty="0"/>
          </a:p>
        </p:txBody>
      </p:sp>
      <p:sp>
        <p:nvSpPr>
          <p:cNvPr id="32" name="QuadreDeText 31"/>
          <p:cNvSpPr txBox="1"/>
          <p:nvPr/>
        </p:nvSpPr>
        <p:spPr>
          <a:xfrm>
            <a:off x="6021662" y="4831915"/>
            <a:ext cx="11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-25000" dirty="0" smtClean="0"/>
              <a:t>10</a:t>
            </a:r>
            <a:r>
              <a:rPr lang="en-US" dirty="0" smtClean="0"/>
              <a:t> helix</a:t>
            </a:r>
            <a:endParaRPr lang="en-US" dirty="0"/>
          </a:p>
        </p:txBody>
      </p:sp>
      <p:sp>
        <p:nvSpPr>
          <p:cNvPr id="33" name="QuadreDeText 32"/>
          <p:cNvSpPr txBox="1"/>
          <p:nvPr/>
        </p:nvSpPr>
        <p:spPr>
          <a:xfrm>
            <a:off x="1833562" y="48503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β</a:t>
            </a:r>
            <a:r>
              <a:rPr lang="ca-E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Clau d'obertura 33"/>
          <p:cNvSpPr/>
          <p:nvPr/>
        </p:nvSpPr>
        <p:spPr>
          <a:xfrm rot="16200000">
            <a:off x="1952625" y="4383609"/>
            <a:ext cx="110490" cy="784860"/>
          </a:xfrm>
          <a:prstGeom prst="leftBrace">
            <a:avLst>
              <a:gd name="adj1" fmla="val 8333"/>
              <a:gd name="adj2" fmla="val 512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lau d'obertura 34"/>
          <p:cNvSpPr/>
          <p:nvPr/>
        </p:nvSpPr>
        <p:spPr>
          <a:xfrm rot="16200000">
            <a:off x="2891740" y="4516958"/>
            <a:ext cx="100013" cy="518160"/>
          </a:xfrm>
          <a:prstGeom prst="leftBrace">
            <a:avLst>
              <a:gd name="adj1" fmla="val 8333"/>
              <a:gd name="adj2" fmla="val 512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QuadreDeText 35"/>
          <p:cNvSpPr txBox="1"/>
          <p:nvPr/>
        </p:nvSpPr>
        <p:spPr>
          <a:xfrm>
            <a:off x="4909661" y="4831284"/>
            <a:ext cx="4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β</a:t>
            </a:r>
            <a:r>
              <a:rPr lang="ca-ES" dirty="0" smtClean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Clau d'obertura 36"/>
          <p:cNvSpPr/>
          <p:nvPr/>
        </p:nvSpPr>
        <p:spPr>
          <a:xfrm rot="16200000">
            <a:off x="5088256" y="4605541"/>
            <a:ext cx="80963" cy="351474"/>
          </a:xfrm>
          <a:prstGeom prst="leftBrace">
            <a:avLst>
              <a:gd name="adj1" fmla="val 8333"/>
              <a:gd name="adj2" fmla="val 512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lau d'obertura 37"/>
          <p:cNvSpPr/>
          <p:nvPr/>
        </p:nvSpPr>
        <p:spPr>
          <a:xfrm rot="16200000">
            <a:off x="7280437" y="4439331"/>
            <a:ext cx="146686" cy="675322"/>
          </a:xfrm>
          <a:prstGeom prst="leftBrace">
            <a:avLst>
              <a:gd name="adj1" fmla="val 8333"/>
              <a:gd name="adj2" fmla="val 512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QuadreDeText 38"/>
          <p:cNvSpPr txBox="1"/>
          <p:nvPr/>
        </p:nvSpPr>
        <p:spPr>
          <a:xfrm>
            <a:off x="7180212" y="4821737"/>
            <a:ext cx="4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β</a:t>
            </a:r>
            <a:r>
              <a:rPr lang="ca-ES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" name="Shape 126"/>
          <p:cNvSpPr txBox="1"/>
          <p:nvPr/>
        </p:nvSpPr>
        <p:spPr>
          <a:xfrm>
            <a:off x="8276432" y="3228515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QuadreDeText 40"/>
          <p:cNvSpPr txBox="1"/>
          <p:nvPr/>
        </p:nvSpPr>
        <p:spPr>
          <a:xfrm>
            <a:off x="8153600" y="2379548"/>
            <a:ext cx="128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err="1" smtClean="0">
                <a:solidFill>
                  <a:schemeClr val="bg1"/>
                </a:solidFill>
              </a:rPr>
              <a:t>ClustalW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2" name="QuadreDeText 32"/>
          <p:cNvSpPr txBox="1"/>
          <p:nvPr/>
        </p:nvSpPr>
        <p:spPr>
          <a:xfrm>
            <a:off x="2720339" y="48503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β</a:t>
            </a:r>
            <a:r>
              <a:rPr lang="ca-E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err="1" smtClean="0"/>
              <a:t>Origin</a:t>
            </a:r>
            <a:r>
              <a:rPr lang="ca-ES" b="1" dirty="0" smtClean="0"/>
              <a:t> </a:t>
            </a:r>
            <a:r>
              <a:rPr lang="ca-ES" b="1" dirty="0" err="1" smtClean="0"/>
              <a:t>and</a:t>
            </a:r>
            <a:r>
              <a:rPr lang="ca-ES" b="1" dirty="0" smtClean="0"/>
              <a:t> </a:t>
            </a:r>
            <a:r>
              <a:rPr lang="ca-ES" b="1" dirty="0" err="1" smtClean="0"/>
              <a:t>conservation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" y="3309960"/>
            <a:ext cx="4614262" cy="30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59" y="3309960"/>
            <a:ext cx="4121411" cy="30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521350" y="3379342"/>
            <a:ext cx="9280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1ZUD</a:t>
            </a:r>
          </a:p>
          <a:p>
            <a:r>
              <a:rPr lang="ca-ES" b="1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ThiS</a:t>
            </a:r>
            <a:endParaRPr lang="ca-ES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5086" y="3431992"/>
            <a:ext cx="769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1JW9</a:t>
            </a:r>
          </a:p>
          <a:p>
            <a:r>
              <a:rPr lang="en-US" b="1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MoaD</a:t>
            </a:r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E:\MSA_UBL_B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" y="2152010"/>
            <a:ext cx="10741663" cy="8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1062053" y="2152010"/>
            <a:ext cx="237217" cy="91077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8"/>
          <p:cNvSpPr txBox="1"/>
          <p:nvPr/>
        </p:nvSpPr>
        <p:spPr>
          <a:xfrm>
            <a:off x="5705752" y="3194676"/>
            <a:ext cx="99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bg1"/>
                </a:solidFill>
              </a:rPr>
              <a:t>T-coffee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07" y="4130576"/>
            <a:ext cx="7210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err="1" smtClean="0"/>
              <a:t>Origin</a:t>
            </a:r>
            <a:r>
              <a:rPr lang="ca-ES" b="1" dirty="0" smtClean="0"/>
              <a:t> </a:t>
            </a:r>
            <a:r>
              <a:rPr lang="ca-ES" b="1" dirty="0" err="1" smtClean="0"/>
              <a:t>and</a:t>
            </a:r>
            <a:r>
              <a:rPr lang="ca-ES" b="1" dirty="0" smtClean="0"/>
              <a:t> </a:t>
            </a:r>
            <a:r>
              <a:rPr lang="ca-ES" b="1" dirty="0" err="1" smtClean="0"/>
              <a:t>conservation</a:t>
            </a:r>
            <a:endParaRPr lang="es-ES" b="1" dirty="0"/>
          </a:p>
        </p:txBody>
      </p:sp>
      <p:pic>
        <p:nvPicPr>
          <p:cNvPr id="2051" name="Picture 3" descr="C:\Users\FERMIN\Downloads\ur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" y="1968902"/>
            <a:ext cx="11315040" cy="9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ERMIN\Downloads\superimpcon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" y="2879677"/>
            <a:ext cx="3233039" cy="38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3956" y="6277970"/>
            <a:ext cx="1439871" cy="3138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RMSD  2.09</a:t>
            </a:r>
            <a:endParaRPr lang="ca-ES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54175"/>
              </p:ext>
            </p:extLst>
          </p:nvPr>
        </p:nvGraphicFramePr>
        <p:xfrm>
          <a:off x="3780277" y="2879677"/>
          <a:ext cx="149764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618"/>
                <a:gridCol w="748030"/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6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MoaD</a:t>
                      </a:r>
                      <a:endParaRPr lang="ca-E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1JW9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Urm1</a:t>
                      </a:r>
                      <a:endParaRPr lang="ca-ES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15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2QJL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15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600" b="1" dirty="0" err="1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Ub</a:t>
                      </a:r>
                      <a:endParaRPr lang="ca-ES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1UBQ</a:t>
                      </a:r>
                      <a:endParaRPr lang="ca-ES" sz="16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4365985" y="627797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Zuin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A,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Isasa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M,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Crosas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B. Ubiquitin signaling: extreme conservation as a source of diversity. Cells. 2014; 3(3):690-701.</a:t>
            </a:r>
            <a:endParaRPr lang="ca-E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363380" y="1955254"/>
            <a:ext cx="237217" cy="91077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QuadreDeText 40"/>
          <p:cNvSpPr txBox="1"/>
          <p:nvPr/>
        </p:nvSpPr>
        <p:spPr>
          <a:xfrm>
            <a:off x="10892859" y="3090355"/>
            <a:ext cx="85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</a:rPr>
              <a:t>STAMP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Origin</a:t>
            </a:r>
            <a:r>
              <a:rPr lang="ca-ES" b="1" dirty="0" smtClean="0"/>
              <a:t> </a:t>
            </a:r>
            <a:r>
              <a:rPr lang="ca-ES" b="1" dirty="0" err="1" smtClean="0"/>
              <a:t>and</a:t>
            </a:r>
            <a:r>
              <a:rPr lang="ca-ES" b="1" dirty="0" smtClean="0"/>
              <a:t> </a:t>
            </a:r>
            <a:r>
              <a:rPr lang="ca-ES" b="1" dirty="0" err="1" smtClean="0"/>
              <a:t>conservation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/>
          <a:stretch/>
        </p:blipFill>
        <p:spPr bwMode="auto">
          <a:xfrm>
            <a:off x="2403123" y="2674961"/>
            <a:ext cx="7321746" cy="26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15996" y="552343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Zuin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A,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Isasa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M,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Crosas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B. Ubiquitin signaling: extreme conservation as a source of diversity. Cells. 2014; 3(3):690-701.</a:t>
            </a:r>
            <a:endParaRPr lang="ca-E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ossible_fot_U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3296" b="-2688"/>
          <a:stretch>
            <a:fillRect/>
          </a:stretch>
        </p:blipFill>
        <p:spPr>
          <a:xfrm>
            <a:off x="511307" y="2081844"/>
            <a:ext cx="11181415" cy="4464496"/>
          </a:xfrm>
        </p:spPr>
      </p:pic>
      <p:sp>
        <p:nvSpPr>
          <p:cNvPr id="7" name="6 Rectángulo"/>
          <p:cNvSpPr/>
          <p:nvPr/>
        </p:nvSpPr>
        <p:spPr>
          <a:xfrm>
            <a:off x="392557" y="2118712"/>
            <a:ext cx="5034467" cy="33123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92557" y="6018759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Bedford L, </a:t>
            </a:r>
            <a:r>
              <a:rPr lang="es-E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Lowe</a:t>
            </a:r>
            <a:r>
              <a:rPr lang="es-E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J, Dick LR, R. Mayer J, </a:t>
            </a:r>
            <a:r>
              <a:rPr lang="es-E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Brownell</a:t>
            </a:r>
            <a:r>
              <a:rPr lang="es-E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JE.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Ubiquitin-like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conjugation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–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proteasome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system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drug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targets.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Nature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Reviews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 2011; 10: 29-46.</a:t>
            </a:r>
          </a:p>
        </p:txBody>
      </p:sp>
      <p:sp>
        <p:nvSpPr>
          <p:cNvPr id="9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smtClean="0"/>
              <a:t>UBIQUITIN-LIKE PROTEINS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131308" y="5360725"/>
            <a:ext cx="2139227" cy="1008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Hickey CM, Wilson NR, </a:t>
            </a: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Hochstrasser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M.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Function and regulation of SUMO proteases.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Nature Reviews. 2012; 13: 755-766. </a:t>
            </a:r>
          </a:p>
        </p:txBody>
      </p:sp>
      <p:sp>
        <p:nvSpPr>
          <p:cNvPr id="9" name="Títol 1"/>
          <p:cNvSpPr txBox="1">
            <a:spLocks/>
          </p:cNvSpPr>
          <p:nvPr/>
        </p:nvSpPr>
        <p:spPr>
          <a:xfrm>
            <a:off x="431372" y="188640"/>
            <a:ext cx="11354229" cy="134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ca-ES" sz="4400" dirty="0">
                <a:solidFill>
                  <a:srgbClr val="A54EAE"/>
                </a:solidFill>
              </a:rPr>
              <a:t>UBIQUITIN LIK PROTEINS</a:t>
            </a:r>
          </a:p>
          <a:p>
            <a:pPr defTabSz="457200">
              <a:spcBef>
                <a:spcPct val="0"/>
              </a:spcBef>
              <a:defRPr/>
            </a:pPr>
            <a:r>
              <a:rPr lang="ca-ES" sz="3000" dirty="0">
                <a:solidFill>
                  <a:srgbClr val="A54EAE"/>
                </a:solidFill>
              </a:rPr>
              <a:t>SUMO</a:t>
            </a:r>
            <a:endParaRPr lang="es-ES" sz="3000" dirty="0">
              <a:solidFill>
                <a:srgbClr val="A54EA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75" y="2890532"/>
            <a:ext cx="31877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1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2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3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4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5" name="Títol 1"/>
          <p:cNvSpPr>
            <a:spLocks noGrp="1"/>
          </p:cNvSpPr>
          <p:nvPr>
            <p:ph type="title"/>
          </p:nvPr>
        </p:nvSpPr>
        <p:spPr>
          <a:xfrm>
            <a:off x="374011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UBIQUITIN-LIKE</a:t>
            </a:r>
            <a:r>
              <a:rPr lang="ca-ES" b="1" dirty="0" smtClean="0"/>
              <a:t> PROTEINS</a:t>
            </a:r>
            <a:endParaRPr lang="es-ES" b="1" dirty="0"/>
          </a:p>
        </p:txBody>
      </p:sp>
      <p:pic>
        <p:nvPicPr>
          <p:cNvPr id="5" name="Imatge 4" descr="SUMO_poly_millor.jpg"/>
          <p:cNvPicPr>
            <a:picLocks noChangeAspect="1"/>
          </p:cNvPicPr>
          <p:nvPr/>
        </p:nvPicPr>
        <p:blipFill>
          <a:blip r:embed="rId3" cstate="print"/>
          <a:srcRect l="77491" t="55" b="47730"/>
          <a:stretch>
            <a:fillRect/>
          </a:stretch>
        </p:blipFill>
        <p:spPr>
          <a:xfrm>
            <a:off x="348559" y="2863913"/>
            <a:ext cx="1572287" cy="331236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31" y="2875808"/>
            <a:ext cx="31877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ctor recte 17"/>
          <p:cNvCxnSpPr/>
          <p:nvPr/>
        </p:nvCxnSpPr>
        <p:spPr>
          <a:xfrm>
            <a:off x="6910759" y="1807076"/>
            <a:ext cx="26441" cy="5052183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tge 5" descr="SUMO_poly_millor.jpg"/>
          <p:cNvPicPr>
            <a:picLocks noChangeAspect="1"/>
          </p:cNvPicPr>
          <p:nvPr/>
        </p:nvPicPr>
        <p:blipFill>
          <a:blip r:embed="rId3" cstate="print"/>
          <a:srcRect l="66314" t="61567" b="3460"/>
          <a:stretch>
            <a:fillRect/>
          </a:stretch>
        </p:blipFill>
        <p:spPr>
          <a:xfrm>
            <a:off x="5443666" y="2946404"/>
            <a:ext cx="2936361" cy="2768601"/>
          </a:xfrm>
          <a:prstGeom prst="rect">
            <a:avLst/>
          </a:prstGeom>
        </p:spPr>
      </p:pic>
      <p:sp>
        <p:nvSpPr>
          <p:cNvPr id="17" name="16 Rectángulo redondeado"/>
          <p:cNvSpPr/>
          <p:nvPr/>
        </p:nvSpPr>
        <p:spPr>
          <a:xfrm>
            <a:off x="2702956" y="2088638"/>
            <a:ext cx="872801" cy="408623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457200"/>
            <a:r>
              <a:rPr lang="ca-ES" b="1" dirty="0">
                <a:solidFill>
                  <a:sysClr val="windowText" lastClr="000000"/>
                </a:solidFill>
              </a:rPr>
              <a:t>SUMO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8671955" y="2075938"/>
            <a:ext cx="966042" cy="408623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457200"/>
            <a:r>
              <a:rPr lang="es-ES" b="1" dirty="0">
                <a:solidFill>
                  <a:sysClr val="windowText" lastClr="000000"/>
                </a:solidFill>
              </a:rPr>
              <a:t>NEDD8</a:t>
            </a:r>
          </a:p>
        </p:txBody>
      </p:sp>
    </p:spTree>
    <p:extLst>
      <p:ext uri="{BB962C8B-B14F-4D97-AF65-F5344CB8AC3E}">
        <p14:creationId xmlns:p14="http://schemas.microsoft.com/office/powerpoint/2010/main" val="9344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NEDD8_core.PNG"/>
          <p:cNvPicPr>
            <a:picLocks noChangeAspect="1"/>
          </p:cNvPicPr>
          <p:nvPr/>
        </p:nvPicPr>
        <p:blipFill>
          <a:blip r:embed="rId2" cstate="print"/>
          <a:srcRect l="8303" t="2593" r="11511" b="3910"/>
          <a:stretch>
            <a:fillRect/>
          </a:stretch>
        </p:blipFill>
        <p:spPr>
          <a:xfrm>
            <a:off x="6740018" y="2859830"/>
            <a:ext cx="5070985" cy="3600400"/>
          </a:xfrm>
          <a:prstGeom prst="rect">
            <a:avLst/>
          </a:prstGeom>
        </p:spPr>
      </p:pic>
      <p:sp>
        <p:nvSpPr>
          <p:cNvPr id="14" name="Títol 1"/>
          <p:cNvSpPr txBox="1">
            <a:spLocks/>
          </p:cNvSpPr>
          <p:nvPr/>
        </p:nvSpPr>
        <p:spPr>
          <a:xfrm>
            <a:off x="431372" y="188640"/>
            <a:ext cx="11354229" cy="134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ca-ES" sz="4400" dirty="0">
                <a:solidFill>
                  <a:srgbClr val="A54EAE"/>
                </a:solidFill>
              </a:rPr>
              <a:t>UBIQUITIN LIKE PROTEINS</a:t>
            </a:r>
          </a:p>
          <a:p>
            <a:pPr defTabSz="457200">
              <a:spcBef>
                <a:spcPct val="0"/>
              </a:spcBef>
              <a:defRPr/>
            </a:pPr>
            <a:r>
              <a:rPr lang="ca-ES" sz="3000" dirty="0">
                <a:solidFill>
                  <a:srgbClr val="A54EAE"/>
                </a:solidFill>
              </a:rPr>
              <a:t>NEDD8</a:t>
            </a:r>
            <a:endParaRPr lang="es-ES" sz="3000" dirty="0">
              <a:solidFill>
                <a:srgbClr val="A54EAE"/>
              </a:solidFill>
            </a:endParaRPr>
          </a:p>
        </p:txBody>
      </p:sp>
      <p:sp>
        <p:nvSpPr>
          <p:cNvPr id="10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2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3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7" name="Títol 1"/>
          <p:cNvSpPr>
            <a:spLocks noGrp="1"/>
          </p:cNvSpPr>
          <p:nvPr>
            <p:ph type="title"/>
          </p:nvPr>
        </p:nvSpPr>
        <p:spPr>
          <a:xfrm>
            <a:off x="374011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UBIQUITIN-LIKE</a:t>
            </a:r>
            <a:r>
              <a:rPr lang="ca-ES" b="1" dirty="0" smtClean="0"/>
              <a:t> PROTEINS</a:t>
            </a:r>
            <a:endParaRPr lang="es-ES" b="1" dirty="0"/>
          </a:p>
        </p:txBody>
      </p:sp>
      <p:sp>
        <p:nvSpPr>
          <p:cNvPr id="18" name="Shape 126"/>
          <p:cNvSpPr txBox="1"/>
          <p:nvPr/>
        </p:nvSpPr>
        <p:spPr>
          <a:xfrm>
            <a:off x="10946079" y="2865387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1XT6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608337" y="2090116"/>
            <a:ext cx="872801" cy="408623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457200"/>
            <a:r>
              <a:rPr lang="ca-ES" b="1" dirty="0">
                <a:solidFill>
                  <a:sysClr val="windowText" lastClr="000000"/>
                </a:solidFill>
              </a:rPr>
              <a:t>SUMO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8792489" y="2075937"/>
            <a:ext cx="966042" cy="408623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457200"/>
            <a:r>
              <a:rPr lang="es-ES" b="1" dirty="0">
                <a:solidFill>
                  <a:sysClr val="windowText" lastClr="000000"/>
                </a:solidFill>
              </a:rPr>
              <a:t>NEDD8</a:t>
            </a:r>
          </a:p>
        </p:txBody>
      </p:sp>
      <p:cxnSp>
        <p:nvCxnSpPr>
          <p:cNvPr id="21" name="Connector recte 17"/>
          <p:cNvCxnSpPr/>
          <p:nvPr/>
        </p:nvCxnSpPr>
        <p:spPr>
          <a:xfrm>
            <a:off x="6239500" y="1807076"/>
            <a:ext cx="1041" cy="5052183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 descr="SUMO_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410" y="2876997"/>
            <a:ext cx="5370656" cy="3583234"/>
          </a:xfrm>
          <a:prstGeom prst="rect">
            <a:avLst/>
          </a:prstGeom>
        </p:spPr>
      </p:pic>
      <p:sp>
        <p:nvSpPr>
          <p:cNvPr id="25" name="Shape 126"/>
          <p:cNvSpPr txBox="1"/>
          <p:nvPr/>
        </p:nvSpPr>
        <p:spPr>
          <a:xfrm>
            <a:off x="4837379" y="2928887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1U4A</a:t>
            </a:r>
          </a:p>
        </p:txBody>
      </p:sp>
    </p:spTree>
    <p:extLst>
      <p:ext uri="{BB962C8B-B14F-4D97-AF65-F5344CB8AC3E}">
        <p14:creationId xmlns:p14="http://schemas.microsoft.com/office/powerpoint/2010/main" val="31929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 txBox="1">
            <a:spLocks/>
          </p:cNvSpPr>
          <p:nvPr/>
        </p:nvSpPr>
        <p:spPr>
          <a:xfrm>
            <a:off x="431372" y="427038"/>
            <a:ext cx="11354229" cy="134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ca-ES" sz="4400" dirty="0">
                <a:solidFill>
                  <a:srgbClr val="A54EAE"/>
                </a:solidFill>
              </a:rPr>
              <a:t>UBIQUITIN LIKE PROTEINS</a:t>
            </a:r>
          </a:p>
          <a:p>
            <a:pPr defTabSz="457200">
              <a:spcBef>
                <a:spcPct val="0"/>
              </a:spcBef>
              <a:defRPr/>
            </a:pPr>
            <a:r>
              <a:rPr lang="ca-ES" sz="3000" dirty="0">
                <a:solidFill>
                  <a:srgbClr val="A54EAE"/>
                </a:solidFill>
              </a:rPr>
              <a:t>SUMO</a:t>
            </a:r>
            <a:endParaRPr lang="es-ES" sz="3000" dirty="0">
              <a:solidFill>
                <a:srgbClr val="A54EAE"/>
              </a:solidFill>
            </a:endParaRPr>
          </a:p>
        </p:txBody>
      </p:sp>
      <p:sp>
        <p:nvSpPr>
          <p:cNvPr id="13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4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5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6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7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8" name="Títol 1"/>
          <p:cNvSpPr>
            <a:spLocks noGrp="1"/>
          </p:cNvSpPr>
          <p:nvPr>
            <p:ph type="title"/>
          </p:nvPr>
        </p:nvSpPr>
        <p:spPr>
          <a:xfrm>
            <a:off x="374011" y="370550"/>
            <a:ext cx="9652000" cy="854968"/>
          </a:xfrm>
        </p:spPr>
        <p:txBody>
          <a:bodyPr>
            <a:normAutofit/>
          </a:bodyPr>
          <a:lstStyle/>
          <a:p>
            <a:r>
              <a:rPr lang="ca-ES" b="1" dirty="0" smtClean="0"/>
              <a:t>UBIQUITIN-LIKE PROTEINS</a:t>
            </a:r>
            <a:endParaRPr lang="es-ES" b="1" dirty="0"/>
          </a:p>
        </p:txBody>
      </p:sp>
      <p:grpSp>
        <p:nvGrpSpPr>
          <p:cNvPr id="2" name="Agrupa 19"/>
          <p:cNvGrpSpPr/>
          <p:nvPr/>
        </p:nvGrpSpPr>
        <p:grpSpPr>
          <a:xfrm>
            <a:off x="3052239" y="2091702"/>
            <a:ext cx="6714063" cy="3958241"/>
            <a:chOff x="3039537" y="2239359"/>
            <a:chExt cx="6811338" cy="416144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83"/>
            <a:stretch>
              <a:fillRect/>
            </a:stretch>
          </p:blipFill>
          <p:spPr bwMode="auto">
            <a:xfrm>
              <a:off x="3060701" y="2239359"/>
              <a:ext cx="6565900" cy="3983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 flipH="1">
              <a:off x="3039537" y="6004121"/>
              <a:ext cx="292395" cy="32048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srgbClr val="A54EA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3577672" y="5914505"/>
              <a:ext cx="6273203" cy="397395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srgbClr val="A54EA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3584100" y="6029043"/>
              <a:ext cx="345557" cy="37175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srgbClr val="A54EAE"/>
                </a:solidFill>
              </a:endParaRPr>
            </a:p>
          </p:txBody>
        </p:sp>
      </p:grp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597061736"/>
              </p:ext>
            </p:extLst>
          </p:nvPr>
        </p:nvGraphicFramePr>
        <p:xfrm>
          <a:off x="3138195" y="5672634"/>
          <a:ext cx="3073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792253403"/>
              </p:ext>
            </p:extLst>
          </p:nvPr>
        </p:nvGraphicFramePr>
        <p:xfrm>
          <a:off x="6382351" y="5664445"/>
          <a:ext cx="316288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254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 descr="UBL_ELBOOO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9636" y="2011142"/>
            <a:ext cx="9440814" cy="1048135"/>
          </a:xfrm>
        </p:spPr>
      </p:pic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374011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UBIQUITIN-LIKE</a:t>
            </a:r>
            <a:r>
              <a:rPr lang="ca-ES" b="1" dirty="0" smtClean="0"/>
              <a:t> PROTEINS</a:t>
            </a:r>
            <a:endParaRPr lang="es-ES" b="1" dirty="0"/>
          </a:p>
        </p:txBody>
      </p:sp>
      <p:sp>
        <p:nvSpPr>
          <p:cNvPr id="5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6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7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8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9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9983949" y="1988210"/>
            <a:ext cx="218917" cy="93240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A54EA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29508" y="3091560"/>
            <a:ext cx="4546600" cy="660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A54EAE"/>
                </a:solidFill>
              </a:rPr>
              <a:t>NEDD8 more similar than SUMO to </a:t>
            </a:r>
            <a:r>
              <a:rPr lang="en-US" dirty="0" err="1">
                <a:solidFill>
                  <a:srgbClr val="A54EAE"/>
                </a:solidFill>
              </a:rPr>
              <a:t>Ubiquitin</a:t>
            </a:r>
            <a:r>
              <a:rPr lang="en-US" dirty="0">
                <a:solidFill>
                  <a:srgbClr val="A54EAE"/>
                </a:solidFill>
              </a:rPr>
              <a:t> </a:t>
            </a:r>
          </a:p>
        </p:txBody>
      </p:sp>
      <p:pic>
        <p:nvPicPr>
          <p:cNvPr id="12" name="12 Marcador de contenido" descr="UBL_s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2176" y="3091560"/>
            <a:ext cx="3521581" cy="3362674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21783"/>
              </p:ext>
            </p:extLst>
          </p:nvPr>
        </p:nvGraphicFramePr>
        <p:xfrm>
          <a:off x="5663819" y="3105208"/>
          <a:ext cx="187119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048"/>
                <a:gridCol w="943146"/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8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Ub</a:t>
                      </a:r>
                      <a:endParaRPr lang="ca-E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1UBQ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NEDD8</a:t>
                      </a:r>
                      <a:endParaRPr lang="ca-ES" sz="1800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smtClean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1XT9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SUMO</a:t>
                      </a:r>
                      <a:endParaRPr lang="ca-E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1U4A</a:t>
                      </a:r>
                      <a:endParaRPr lang="ca-E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09"/>
                    </a:solidFill>
                  </a:tcPr>
                </a:tc>
              </a:tr>
            </a:tbl>
          </a:graphicData>
        </a:graphic>
      </p:graphicFrame>
      <p:sp>
        <p:nvSpPr>
          <p:cNvPr id="15" name="QuadreDeText 40"/>
          <p:cNvSpPr txBox="1"/>
          <p:nvPr/>
        </p:nvSpPr>
        <p:spPr>
          <a:xfrm>
            <a:off x="10447646" y="2285137"/>
            <a:ext cx="85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</a:rPr>
              <a:t>STAMP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393054" y="3118855"/>
            <a:ext cx="826112" cy="63310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RMSD  1.62</a:t>
            </a:r>
            <a:endParaRPr lang="ca-ES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ontenidor de contingut 11" descr="Ub_patche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8" t="1505" r="11076" b="3666"/>
          <a:stretch>
            <a:fillRect/>
          </a:stretch>
        </p:blipFill>
        <p:spPr>
          <a:xfrm>
            <a:off x="2850161" y="1996179"/>
            <a:ext cx="5760640" cy="4536504"/>
          </a:xfrm>
        </p:spPr>
      </p:pic>
      <p:grpSp>
        <p:nvGrpSpPr>
          <p:cNvPr id="53" name="Agrupa 52"/>
          <p:cNvGrpSpPr/>
          <p:nvPr/>
        </p:nvGrpSpPr>
        <p:grpSpPr>
          <a:xfrm>
            <a:off x="2922169" y="2572242"/>
            <a:ext cx="5639978" cy="3445015"/>
            <a:chOff x="1693575" y="2117095"/>
            <a:chExt cx="5491557" cy="3116919"/>
          </a:xfrm>
        </p:grpSpPr>
        <p:sp>
          <p:nvSpPr>
            <p:cNvPr id="54" name="Rectangle arrodonit 53"/>
            <p:cNvSpPr/>
            <p:nvPr/>
          </p:nvSpPr>
          <p:spPr>
            <a:xfrm>
              <a:off x="6321036" y="2442846"/>
              <a:ext cx="864096" cy="504056"/>
            </a:xfrm>
            <a:prstGeom prst="round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Ile36 patch</a:t>
              </a: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arrodonit 54"/>
            <p:cNvSpPr/>
            <p:nvPr/>
          </p:nvSpPr>
          <p:spPr>
            <a:xfrm>
              <a:off x="5970471" y="4657950"/>
              <a:ext cx="864096" cy="576064"/>
            </a:xfrm>
            <a:prstGeom prst="round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Ile44 patch</a:t>
              </a: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arrodonit 55"/>
            <p:cNvSpPr/>
            <p:nvPr/>
          </p:nvSpPr>
          <p:spPr>
            <a:xfrm>
              <a:off x="2114253" y="2117095"/>
              <a:ext cx="1008112" cy="432048"/>
            </a:xfrm>
            <a:prstGeom prst="roundRect">
              <a:avLst/>
            </a:prstGeom>
            <a:noFill/>
            <a:ln w="25400" cap="flat" cmpd="sng" algn="ctr">
              <a:solidFill>
                <a:srgbClr val="00999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TEK-box</a:t>
              </a: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arrodonit 56"/>
            <p:cNvSpPr/>
            <p:nvPr/>
          </p:nvSpPr>
          <p:spPr>
            <a:xfrm>
              <a:off x="1693575" y="4653136"/>
              <a:ext cx="1262035" cy="576064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Phe4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patch</a:t>
              </a: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Rectangle arrodonit 57"/>
          <p:cNvSpPr/>
          <p:nvPr/>
        </p:nvSpPr>
        <p:spPr>
          <a:xfrm>
            <a:off x="7530681" y="4154889"/>
            <a:ext cx="887450" cy="577594"/>
          </a:xfrm>
          <a:prstGeom prst="roundRect">
            <a:avLst/>
          </a:prstGeom>
          <a:noFill/>
          <a:ln w="25400" cap="flat" cmpd="sng" algn="ctr">
            <a:solidFill>
              <a:srgbClr val="FF9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β1-β2 loop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arrodonit 58"/>
          <p:cNvSpPr/>
          <p:nvPr/>
        </p:nvSpPr>
        <p:spPr>
          <a:xfrm>
            <a:off x="1053207" y="2343366"/>
            <a:ext cx="1512168" cy="792088"/>
          </a:xfrm>
          <a:prstGeom prst="roundRect">
            <a:avLst/>
          </a:prstGeom>
          <a:noFill/>
          <a:ln w="25400" cap="flat" cmpd="sng" algn="ctr">
            <a:solidFill>
              <a:srgbClr val="0099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Mitotic degradation</a:t>
            </a:r>
          </a:p>
        </p:txBody>
      </p:sp>
      <p:sp>
        <p:nvSpPr>
          <p:cNvPr id="60" name="Rectangle arrodonit 59"/>
          <p:cNvSpPr/>
          <p:nvPr/>
        </p:nvSpPr>
        <p:spPr>
          <a:xfrm>
            <a:off x="1132683" y="5806776"/>
            <a:ext cx="1259632" cy="792088"/>
          </a:xfrm>
          <a:prstGeom prst="roundRect">
            <a:avLst/>
          </a:prstGeom>
          <a:noFill/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Trafficking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DUBs</a:t>
            </a:r>
          </a:p>
        </p:txBody>
      </p:sp>
      <p:sp>
        <p:nvSpPr>
          <p:cNvPr id="61" name="Rectangle arrodonit 60"/>
          <p:cNvSpPr/>
          <p:nvPr/>
        </p:nvSpPr>
        <p:spPr>
          <a:xfrm>
            <a:off x="8867521" y="5747399"/>
            <a:ext cx="1512168" cy="792088"/>
          </a:xfrm>
          <a:prstGeom prst="roundRect">
            <a:avLst/>
          </a:pr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Proteasome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UBDs</a:t>
            </a:r>
          </a:p>
        </p:txBody>
      </p:sp>
      <p:sp>
        <p:nvSpPr>
          <p:cNvPr id="62" name="Rectangle arrodonit 61"/>
          <p:cNvSpPr/>
          <p:nvPr/>
        </p:nvSpPr>
        <p:spPr>
          <a:xfrm>
            <a:off x="8861695" y="4204676"/>
            <a:ext cx="1152128" cy="504056"/>
          </a:xfrm>
          <a:prstGeom prst="roundRect">
            <a:avLst>
              <a:gd name="adj" fmla="val 175"/>
            </a:avLst>
          </a:prstGeom>
          <a:noFill/>
          <a:ln w="25400" cap="flat" cmpd="sng" algn="ctr">
            <a:solidFill>
              <a:srgbClr val="FF9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Flexibility</a:t>
            </a:r>
          </a:p>
        </p:txBody>
      </p:sp>
      <p:sp>
        <p:nvSpPr>
          <p:cNvPr id="63" name="Rectangle arrodonit 62"/>
          <p:cNvSpPr/>
          <p:nvPr/>
        </p:nvSpPr>
        <p:spPr>
          <a:xfrm>
            <a:off x="9101248" y="2808772"/>
            <a:ext cx="2016224" cy="792088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Ubiquitin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chains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E3 interaction</a:t>
            </a:r>
          </a:p>
        </p:txBody>
      </p:sp>
      <p:cxnSp>
        <p:nvCxnSpPr>
          <p:cNvPr id="64" name="Connector de fletxa recta 63"/>
          <p:cNvCxnSpPr/>
          <p:nvPr/>
        </p:nvCxnSpPr>
        <p:spPr>
          <a:xfrm flipH="1" flipV="1">
            <a:off x="2553186" y="2778825"/>
            <a:ext cx="796196" cy="7174"/>
          </a:xfrm>
          <a:prstGeom prst="straightConnector1">
            <a:avLst/>
          </a:prstGeom>
          <a:noFill/>
          <a:ln w="28575" cap="flat" cmpd="sng" algn="ctr">
            <a:solidFill>
              <a:srgbClr val="009999"/>
            </a:solidFill>
            <a:prstDash val="solid"/>
            <a:tailEnd type="arrow"/>
          </a:ln>
          <a:effectLst/>
        </p:spPr>
      </p:cxnSp>
      <p:cxnSp>
        <p:nvCxnSpPr>
          <p:cNvPr id="65" name="Connector de fletxa recta 64"/>
          <p:cNvCxnSpPr/>
          <p:nvPr/>
        </p:nvCxnSpPr>
        <p:spPr>
          <a:xfrm flipV="1">
            <a:off x="8569685" y="3218212"/>
            <a:ext cx="503055" cy="1095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cxnSp>
        <p:nvCxnSpPr>
          <p:cNvPr id="66" name="Connector de fletxa recta 65"/>
          <p:cNvCxnSpPr/>
          <p:nvPr/>
        </p:nvCxnSpPr>
        <p:spPr>
          <a:xfrm flipH="1">
            <a:off x="2398807" y="5726930"/>
            <a:ext cx="506416" cy="24635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7" name="Connector de fletxa recta 66"/>
          <p:cNvCxnSpPr/>
          <p:nvPr/>
        </p:nvCxnSpPr>
        <p:spPr>
          <a:xfrm>
            <a:off x="8221519" y="5708498"/>
            <a:ext cx="661215" cy="229164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68" name="Connector de fletxa recta 67"/>
          <p:cNvCxnSpPr>
            <a:stCxn id="58" idx="3"/>
            <a:endCxn id="62" idx="1"/>
          </p:cNvCxnSpPr>
          <p:nvPr/>
        </p:nvCxnSpPr>
        <p:spPr>
          <a:xfrm>
            <a:off x="8418131" y="4443686"/>
            <a:ext cx="443564" cy="13018"/>
          </a:xfrm>
          <a:prstGeom prst="straightConnector1">
            <a:avLst/>
          </a:prstGeom>
          <a:noFill/>
          <a:ln w="28575" cap="flat" cmpd="sng" algn="ctr">
            <a:solidFill>
              <a:srgbClr val="FF99CC"/>
            </a:solidFill>
            <a:prstDash val="solid"/>
            <a:tailEnd type="arrow"/>
          </a:ln>
          <a:effectLst/>
        </p:spPr>
      </p:cxnSp>
      <p:sp>
        <p:nvSpPr>
          <p:cNvPr id="69" name="Rectangle arrodonit 13"/>
          <p:cNvSpPr/>
          <p:nvPr/>
        </p:nvSpPr>
        <p:spPr>
          <a:xfrm>
            <a:off x="2922169" y="3220315"/>
            <a:ext cx="1584176" cy="360040"/>
          </a:xfrm>
          <a:prstGeom prst="roundRect">
            <a:avLst/>
          </a:prstGeom>
          <a:noFill/>
          <a:ln w="25400" cap="flat" cmpd="sng" algn="ctr">
            <a:solidFill>
              <a:srgbClr val="009999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K6, K11, T12, T14</a:t>
            </a:r>
          </a:p>
        </p:txBody>
      </p:sp>
      <p:sp>
        <p:nvSpPr>
          <p:cNvPr id="70" name="Rectangle arrodonit 7"/>
          <p:cNvSpPr/>
          <p:nvPr/>
        </p:nvSpPr>
        <p:spPr>
          <a:xfrm>
            <a:off x="2922169" y="4948507"/>
            <a:ext cx="1152128" cy="288032"/>
          </a:xfrm>
          <a:prstGeom prst="roundRect">
            <a:avLst/>
          </a:prstGeom>
          <a:noFill/>
          <a:ln w="25400" cap="flat" cmpd="sng" algn="ctr">
            <a:solidFill>
              <a:srgbClr val="4F81BD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Q2, T14, F4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arrodonit 13"/>
          <p:cNvSpPr/>
          <p:nvPr/>
        </p:nvSpPr>
        <p:spPr>
          <a:xfrm>
            <a:off x="7170641" y="3580355"/>
            <a:ext cx="1440160" cy="360040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L71, L73, L8, I36</a:t>
            </a:r>
          </a:p>
        </p:txBody>
      </p:sp>
      <p:sp>
        <p:nvSpPr>
          <p:cNvPr id="72" name="Rectangle arrodonit 12"/>
          <p:cNvSpPr/>
          <p:nvPr/>
        </p:nvSpPr>
        <p:spPr>
          <a:xfrm>
            <a:off x="7386665" y="4804491"/>
            <a:ext cx="1080120" cy="360040"/>
          </a:xfrm>
          <a:prstGeom prst="roundRect">
            <a:avLst/>
          </a:prstGeom>
          <a:noFill/>
          <a:ln w="25400" cap="flat" cmpd="sng" algn="ctr">
            <a:solidFill>
              <a:srgbClr val="FF99CC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L8, T9, G10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arrodonit 5"/>
          <p:cNvSpPr/>
          <p:nvPr/>
        </p:nvSpPr>
        <p:spPr>
          <a:xfrm>
            <a:off x="6522569" y="6100635"/>
            <a:ext cx="1535522" cy="288032"/>
          </a:xfrm>
          <a:prstGeom prst="roundRect">
            <a:avLst/>
          </a:prstGeom>
          <a:noFill/>
          <a:ln w="25400" cap="flat" cmpd="sng" algn="ctr">
            <a:solidFill>
              <a:srgbClr val="7030A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L8,I44, H68, V70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5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6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7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8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9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Relevant</a:t>
            </a:r>
            <a:r>
              <a:rPr lang="ca-ES" b="1" dirty="0" smtClean="0"/>
              <a:t> </a:t>
            </a:r>
            <a:r>
              <a:rPr lang="ca-ES" b="1" dirty="0" err="1" smtClean="0"/>
              <a:t>residues</a:t>
            </a:r>
            <a:endParaRPr lang="es-ES" b="1" dirty="0"/>
          </a:p>
        </p:txBody>
      </p:sp>
      <p:sp>
        <p:nvSpPr>
          <p:cNvPr id="30" name="Shape 126"/>
          <p:cNvSpPr txBox="1"/>
          <p:nvPr/>
        </p:nvSpPr>
        <p:spPr>
          <a:xfrm>
            <a:off x="2894277" y="2014483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introduction</a:t>
            </a:r>
            <a:endParaRPr lang="es-ES" b="1" dirty="0"/>
          </a:p>
        </p:txBody>
      </p:sp>
      <p:pic>
        <p:nvPicPr>
          <p:cNvPr id="4" name="Imatge 3" descr="Ub_res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5440" y="2011832"/>
            <a:ext cx="7756001" cy="4436467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3431460" y="6234080"/>
            <a:ext cx="71047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Komander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D, Claque MJ,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Urbé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S.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Breaking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chains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structure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function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of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1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deubiquitinases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Nature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Reviews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. 2009;</a:t>
            </a:r>
            <a:r>
              <a:rPr lang="es-ES" sz="11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 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10:550-563</a:t>
            </a:r>
            <a:r>
              <a:rPr lang="es-ES" sz="11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 </a:t>
            </a:r>
          </a:p>
          <a:p>
            <a:endParaRPr lang="es-ES" sz="1100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300927" y="2111789"/>
          <a:ext cx="25202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Relevant</a:t>
            </a:r>
            <a:r>
              <a:rPr lang="ca-ES" b="1" dirty="0" smtClean="0"/>
              <a:t> </a:t>
            </a:r>
            <a:r>
              <a:rPr lang="ca-ES" b="1" dirty="0" err="1" smtClean="0"/>
              <a:t>residues</a:t>
            </a:r>
            <a:endParaRPr lang="es-ES" b="1" dirty="0"/>
          </a:p>
        </p:txBody>
      </p:sp>
      <p:pic>
        <p:nvPicPr>
          <p:cNvPr id="22" name="Imatge 21" descr="Residus_importants.png"/>
          <p:cNvPicPr>
            <a:picLocks noChangeAspect="1"/>
          </p:cNvPicPr>
          <p:nvPr/>
        </p:nvPicPr>
        <p:blipFill>
          <a:blip r:embed="rId3" cstate="print"/>
          <a:srcRect l="2028" t="2835" r="2651" b="7847"/>
          <a:stretch>
            <a:fillRect/>
          </a:stretch>
        </p:blipFill>
        <p:spPr>
          <a:xfrm>
            <a:off x="2452236" y="1973940"/>
            <a:ext cx="6768752" cy="4536504"/>
          </a:xfrm>
          <a:prstGeom prst="rect">
            <a:avLst/>
          </a:prstGeom>
        </p:spPr>
      </p:pic>
      <p:grpSp>
        <p:nvGrpSpPr>
          <p:cNvPr id="23" name="Agrupa 22"/>
          <p:cNvGrpSpPr/>
          <p:nvPr/>
        </p:nvGrpSpPr>
        <p:grpSpPr>
          <a:xfrm>
            <a:off x="2811520" y="2238978"/>
            <a:ext cx="6336704" cy="2736304"/>
            <a:chOff x="1115616" y="1988840"/>
            <a:chExt cx="6336704" cy="2736304"/>
          </a:xfrm>
        </p:grpSpPr>
        <p:sp>
          <p:nvSpPr>
            <p:cNvPr id="24" name="Rectangle arrodonit 23"/>
            <p:cNvSpPr/>
            <p:nvPr/>
          </p:nvSpPr>
          <p:spPr>
            <a:xfrm>
              <a:off x="6444208" y="4293096"/>
              <a:ext cx="1008112" cy="432048"/>
            </a:xfrm>
            <a:prstGeom prst="roundRect">
              <a:avLst/>
            </a:prstGeom>
            <a:noFill/>
            <a:ln w="25400" cap="flat" cmpd="sng" algn="ctr">
              <a:solidFill>
                <a:srgbClr val="00CC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</a:t>
              </a: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arrodonit 24"/>
            <p:cNvSpPr/>
            <p:nvPr/>
          </p:nvSpPr>
          <p:spPr>
            <a:xfrm>
              <a:off x="4716016" y="1988840"/>
              <a:ext cx="864096" cy="360040"/>
            </a:xfrm>
            <a:prstGeom prst="roundRect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 </a:t>
              </a:r>
              <a:r>
                <a:rPr kumimoji="0" lang="es-E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Lys</a:t>
              </a: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arrodonit 25"/>
            <p:cNvSpPr/>
            <p:nvPr/>
          </p:nvSpPr>
          <p:spPr>
            <a:xfrm>
              <a:off x="1115616" y="3284984"/>
              <a:ext cx="792088" cy="288032"/>
            </a:xfrm>
            <a:prstGeom prst="roundRect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Gly</a:t>
              </a: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hape 126"/>
          <p:cNvSpPr txBox="1"/>
          <p:nvPr/>
        </p:nvSpPr>
        <p:spPr>
          <a:xfrm>
            <a:off x="2500577" y="2014483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7200" b="1" dirty="0" smtClean="0"/>
              <a:t>POLYUBIQUITINS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9760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8783" y="1910026"/>
            <a:ext cx="9696471" cy="4787656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98259" y="6533598"/>
            <a:ext cx="5402120" cy="1692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Ye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Yihong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, Rape M.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Building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ubiquitin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chains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: E2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enzymes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at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work</a:t>
            </a:r>
            <a:r>
              <a:rPr lang="es-ES" sz="1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Nature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. 2009; 10: 755-764</a:t>
            </a:r>
            <a:endParaRPr kumimoji="0" lang="es-ES" sz="110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polyubiquitins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5"/>
          <p:cNvGrpSpPr/>
          <p:nvPr/>
        </p:nvGrpSpPr>
        <p:grpSpPr>
          <a:xfrm>
            <a:off x="1211642" y="2574814"/>
            <a:ext cx="892354" cy="2359384"/>
            <a:chOff x="251520" y="1268760"/>
            <a:chExt cx="792088" cy="5589240"/>
          </a:xfrm>
          <a:solidFill>
            <a:schemeClr val="bg2"/>
          </a:solidFill>
        </p:grpSpPr>
        <p:grpSp>
          <p:nvGrpSpPr>
            <p:cNvPr id="3" name="Agrupa 11"/>
            <p:cNvGrpSpPr/>
            <p:nvPr/>
          </p:nvGrpSpPr>
          <p:grpSpPr>
            <a:xfrm>
              <a:off x="395536" y="1268760"/>
              <a:ext cx="648072" cy="5589240"/>
              <a:chOff x="611560" y="1417441"/>
              <a:chExt cx="648072" cy="5709946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683568" y="1417441"/>
                <a:ext cx="432048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1560" y="3035829"/>
                <a:ext cx="432048" cy="7356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83568" y="4509120"/>
                <a:ext cx="432048" cy="7920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3568" y="6538882"/>
                <a:ext cx="576064" cy="5885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251520" y="4797152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Contenidor de contingut 3" descr="bst0370937a04.gif"/>
          <p:cNvPicPr>
            <a:picLocks noChangeAspect="1"/>
          </p:cNvPicPr>
          <p:nvPr/>
        </p:nvPicPr>
        <p:blipFill>
          <a:blip r:embed="rId3" cstate="print"/>
          <a:srcRect l="3905" t="35857" b="29560"/>
          <a:stretch>
            <a:fillRect/>
          </a:stretch>
        </p:blipFill>
        <p:spPr>
          <a:xfrm>
            <a:off x="320633" y="2173215"/>
            <a:ext cx="7227359" cy="172189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1" name="Contenidor de contingut 3" descr="bst0370937a04.gif"/>
          <p:cNvPicPr>
            <a:picLocks noChangeAspect="1"/>
          </p:cNvPicPr>
          <p:nvPr/>
        </p:nvPicPr>
        <p:blipFill>
          <a:blip r:embed="rId3" cstate="print"/>
          <a:srcRect l="4099" t="70273"/>
          <a:stretch>
            <a:fillRect/>
          </a:stretch>
        </p:blipFill>
        <p:spPr>
          <a:xfrm>
            <a:off x="308759" y="4868857"/>
            <a:ext cx="7255823" cy="153948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2" name="Contenidor de contingut 3" descr="bst0370937a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819" r="40057" b="63407"/>
          <a:stretch>
            <a:fillRect/>
          </a:stretch>
        </p:blipFill>
        <p:spPr>
          <a:xfrm>
            <a:off x="7766462" y="3502373"/>
            <a:ext cx="4073237" cy="1758133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0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polyubiquitins</a:t>
            </a:r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189180" y="4205378"/>
            <a:ext cx="7129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Komander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D. The emerging complexity of protein ubiquitination.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Biochem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Soc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Trans. 2009 Oct; 37:937-53.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ca-ES" sz="1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idor de contingut 3" descr="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154" t="36111" r="17417" b="52778"/>
          <a:stretch>
            <a:fillRect/>
          </a:stretch>
        </p:blipFill>
        <p:spPr>
          <a:xfrm>
            <a:off x="3816890" y="5338680"/>
            <a:ext cx="2085221" cy="695073"/>
          </a:xfrm>
        </p:spPr>
      </p:pic>
      <p:sp>
        <p:nvSpPr>
          <p:cNvPr id="19" name="18 Elipse"/>
          <p:cNvSpPr/>
          <p:nvPr/>
        </p:nvSpPr>
        <p:spPr>
          <a:xfrm>
            <a:off x="5383710" y="5277610"/>
            <a:ext cx="584200" cy="406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A54EAE"/>
              </a:solidFill>
            </a:endParaRPr>
          </a:p>
        </p:txBody>
      </p:sp>
      <p:pic>
        <p:nvPicPr>
          <p:cNvPr id="24" name="Contenidor de contingut 3" descr="nrm3836-i1.jpg"/>
          <p:cNvPicPr>
            <a:picLocks noChangeAspect="1"/>
          </p:cNvPicPr>
          <p:nvPr/>
        </p:nvPicPr>
        <p:blipFill>
          <a:blip r:embed="rId3" cstate="print"/>
          <a:srcRect l="49618" r="32427" b="10615"/>
          <a:stretch>
            <a:fillRect/>
          </a:stretch>
        </p:blipFill>
        <p:spPr>
          <a:xfrm>
            <a:off x="3977049" y="2408996"/>
            <a:ext cx="1859263" cy="2904096"/>
          </a:xfrm>
          <a:prstGeom prst="rect">
            <a:avLst/>
          </a:prstGeom>
        </p:spPr>
      </p:pic>
      <p:pic>
        <p:nvPicPr>
          <p:cNvPr id="27" name="Imatge 26" descr="isopeptidebond_http_www.salusenterprises.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565" y="2816928"/>
            <a:ext cx="2826075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tge 30" descr="Polyub_Lys63-G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7" y="2455538"/>
            <a:ext cx="5233443" cy="3387555"/>
          </a:xfrm>
          <a:prstGeom prst="rect">
            <a:avLst/>
          </a:prstGeom>
        </p:spPr>
      </p:pic>
      <p:grpSp>
        <p:nvGrpSpPr>
          <p:cNvPr id="2" name="Agrupa 31"/>
          <p:cNvGrpSpPr/>
          <p:nvPr/>
        </p:nvGrpSpPr>
        <p:grpSpPr>
          <a:xfrm>
            <a:off x="8231868" y="3175614"/>
            <a:ext cx="1296144" cy="2088232"/>
            <a:chOff x="5436096" y="2924944"/>
            <a:chExt cx="1296144" cy="2088232"/>
          </a:xfrm>
        </p:grpSpPr>
        <p:sp>
          <p:nvSpPr>
            <p:cNvPr id="33" name="Rectangle arrodonit 32"/>
            <p:cNvSpPr/>
            <p:nvPr/>
          </p:nvSpPr>
          <p:spPr>
            <a:xfrm>
              <a:off x="5436096" y="2924944"/>
              <a:ext cx="792088" cy="576064"/>
            </a:xfrm>
            <a:prstGeom prst="roundRect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ca-ES" dirty="0">
                  <a:solidFill>
                    <a:srgbClr val="FFFFFF"/>
                  </a:solidFill>
                  <a:latin typeface="Calibri" pitchFamily="34" charset="0"/>
                </a:rPr>
                <a:t>Ub1 Lys63</a:t>
              </a:r>
              <a:endParaRPr lang="es-E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Rectangle arrodonit 33"/>
            <p:cNvSpPr/>
            <p:nvPr/>
          </p:nvSpPr>
          <p:spPr>
            <a:xfrm>
              <a:off x="5940152" y="4437112"/>
              <a:ext cx="792088" cy="576064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ca-ES" dirty="0">
                  <a:solidFill>
                    <a:srgbClr val="FFFFFF"/>
                  </a:solidFill>
                  <a:latin typeface="Calibri" pitchFamily="34" charset="0"/>
                </a:rPr>
                <a:t>Ub2 Gly76</a:t>
              </a:r>
              <a:endParaRPr lang="es-E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8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39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40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41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42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43" name="Títol 1"/>
          <p:cNvSpPr txBox="1">
            <a:spLocks/>
          </p:cNvSpPr>
          <p:nvPr/>
        </p:nvSpPr>
        <p:spPr>
          <a:xfrm>
            <a:off x="374011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ca-ES" sz="4000" b="1" cap="all" dirty="0">
                <a:solidFill>
                  <a:srgbClr val="FFFFFF"/>
                </a:solidFill>
              </a:rPr>
              <a:t>LINEAR CHAINS</a:t>
            </a:r>
            <a:endParaRPr lang="es-ES" sz="4000" b="1" cap="all" dirty="0">
              <a:solidFill>
                <a:srgbClr val="FFFFFF"/>
              </a:solidFill>
            </a:endParaRPr>
          </a:p>
        </p:txBody>
      </p:sp>
      <p:sp>
        <p:nvSpPr>
          <p:cNvPr id="15" name="Shape 126"/>
          <p:cNvSpPr txBox="1"/>
          <p:nvPr/>
        </p:nvSpPr>
        <p:spPr>
          <a:xfrm>
            <a:off x="10501579" y="5367287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b="1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2JF5</a:t>
            </a:r>
          </a:p>
        </p:txBody>
      </p:sp>
      <p:sp>
        <p:nvSpPr>
          <p:cNvPr id="17" name="Rectangle 5"/>
          <p:cNvSpPr/>
          <p:nvPr/>
        </p:nvSpPr>
        <p:spPr>
          <a:xfrm>
            <a:off x="696564" y="5332086"/>
            <a:ext cx="29739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Iwai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K,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Fujita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H,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Sasaki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Y.. 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Linear 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ubiquitin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chains: NF-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κB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signalling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, cell death and beyond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Nature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molecular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cell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biology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2014;15:503-508. </a:t>
            </a:r>
          </a:p>
        </p:txBody>
      </p:sp>
      <p:sp>
        <p:nvSpPr>
          <p:cNvPr id="18" name="17 Elipse"/>
          <p:cNvSpPr/>
          <p:nvPr/>
        </p:nvSpPr>
        <p:spPr>
          <a:xfrm>
            <a:off x="5066261" y="2841008"/>
            <a:ext cx="1028700" cy="25019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A54EAE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768304" y="2488252"/>
            <a:ext cx="584200" cy="4953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A54E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tge 39" descr="PolyUb_GlyMet_final.png"/>
          <p:cNvPicPr>
            <a:picLocks noChangeAspect="1"/>
          </p:cNvPicPr>
          <p:nvPr/>
        </p:nvPicPr>
        <p:blipFill>
          <a:blip r:embed="rId3" cstate="print"/>
          <a:srcRect l="22353" t="21890" r="19516" b="13334"/>
          <a:stretch>
            <a:fillRect/>
          </a:stretch>
        </p:blipFill>
        <p:spPr>
          <a:xfrm>
            <a:off x="6373504" y="2755899"/>
            <a:ext cx="5062628" cy="3379435"/>
          </a:xfrm>
          <a:prstGeom prst="rect">
            <a:avLst/>
          </a:prstGeom>
        </p:spPr>
      </p:pic>
      <p:sp>
        <p:nvSpPr>
          <p:cNvPr id="12" name="Rectangle arrodonit 11"/>
          <p:cNvSpPr/>
          <p:nvPr/>
        </p:nvSpPr>
        <p:spPr>
          <a:xfrm>
            <a:off x="1" y="1340768"/>
            <a:ext cx="1007435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A54EAE"/>
              </a:solidFill>
            </a:endParaRPr>
          </a:p>
        </p:txBody>
      </p:sp>
      <p:sp>
        <p:nvSpPr>
          <p:cNvPr id="15" name="Rectangle arrodonit 14"/>
          <p:cNvSpPr/>
          <p:nvPr/>
        </p:nvSpPr>
        <p:spPr>
          <a:xfrm>
            <a:off x="527384" y="1412776"/>
            <a:ext cx="480053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srgbClr val="A54EAE"/>
              </a:solidFill>
            </a:endParaRPr>
          </a:p>
        </p:txBody>
      </p:sp>
      <p:sp>
        <p:nvSpPr>
          <p:cNvPr id="24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5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7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8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9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30" name="Títol 1"/>
          <p:cNvSpPr txBox="1">
            <a:spLocks/>
          </p:cNvSpPr>
          <p:nvPr/>
        </p:nvSpPr>
        <p:spPr>
          <a:xfrm>
            <a:off x="374011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ca-ES" sz="4000" b="1" cap="all" dirty="0">
                <a:solidFill>
                  <a:srgbClr val="FFFFFF"/>
                </a:solidFill>
              </a:rPr>
              <a:t>LINEAR CHAINS</a:t>
            </a:r>
            <a:endParaRPr lang="es-ES" sz="4000" b="1" cap="all" dirty="0">
              <a:solidFill>
                <a:srgbClr val="FFFFFF"/>
              </a:solidFill>
            </a:endParaRPr>
          </a:p>
        </p:txBody>
      </p:sp>
      <p:pic>
        <p:nvPicPr>
          <p:cNvPr id="10" name="Contenidor de contingut 3" descr="nrm3836-i1.jpg"/>
          <p:cNvPicPr>
            <a:picLocks noChangeAspect="1"/>
          </p:cNvPicPr>
          <p:nvPr/>
        </p:nvPicPr>
        <p:blipFill>
          <a:blip r:embed="rId4" cstate="print"/>
          <a:srcRect l="49618" r="32427"/>
          <a:stretch>
            <a:fillRect/>
          </a:stretch>
        </p:blipFill>
        <p:spPr>
          <a:xfrm>
            <a:off x="2532475" y="2061835"/>
            <a:ext cx="1368152" cy="2390775"/>
          </a:xfrm>
          <a:prstGeom prst="rect">
            <a:avLst/>
          </a:prstGeom>
        </p:spPr>
      </p:pic>
      <p:pic>
        <p:nvPicPr>
          <p:cNvPr id="11" name="Contenidor de contingut 3" descr="P.jpg"/>
          <p:cNvPicPr>
            <a:picLocks noChangeAspect="1"/>
          </p:cNvPicPr>
          <p:nvPr/>
        </p:nvPicPr>
        <p:blipFill>
          <a:blip r:embed="rId5" cstate="print"/>
          <a:srcRect l="75893" t="36111" r="8036" b="59722"/>
          <a:stretch>
            <a:fillRect/>
          </a:stretch>
        </p:blipFill>
        <p:spPr>
          <a:xfrm>
            <a:off x="416975" y="4172560"/>
            <a:ext cx="1733328" cy="288888"/>
          </a:xfrm>
          <a:prstGeom prst="rect">
            <a:avLst/>
          </a:prstGeom>
        </p:spPr>
      </p:pic>
      <p:pic>
        <p:nvPicPr>
          <p:cNvPr id="13" name="Contenidor de contingut 3" descr="nrm3836-i1.jpg"/>
          <p:cNvPicPr>
            <a:picLocks noChangeAspect="1"/>
          </p:cNvPicPr>
          <p:nvPr/>
        </p:nvPicPr>
        <p:blipFill>
          <a:blip r:embed="rId4" cstate="print"/>
          <a:srcRect l="62369" r="18731" b="12655"/>
          <a:stretch>
            <a:fillRect/>
          </a:stretch>
        </p:blipFill>
        <p:spPr>
          <a:xfrm>
            <a:off x="612467" y="2017579"/>
            <a:ext cx="1440160" cy="2194847"/>
          </a:xfrm>
          <a:prstGeom prst="rect">
            <a:avLst/>
          </a:prstGeom>
        </p:spPr>
      </p:pic>
      <p:pic>
        <p:nvPicPr>
          <p:cNvPr id="21" name="Imatge 3" descr="M-L63_scientificreport.png"/>
          <p:cNvPicPr>
            <a:picLocks noChangeAspect="1"/>
          </p:cNvPicPr>
          <p:nvPr/>
        </p:nvPicPr>
        <p:blipFill>
          <a:blip r:embed="rId6" cstate="print"/>
          <a:srcRect b="14096"/>
          <a:stretch>
            <a:fillRect/>
          </a:stretch>
        </p:blipFill>
        <p:spPr>
          <a:xfrm>
            <a:off x="1001644" y="4703214"/>
            <a:ext cx="2671691" cy="1943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Rectangle 5"/>
          <p:cNvSpPr/>
          <p:nvPr/>
        </p:nvSpPr>
        <p:spPr>
          <a:xfrm>
            <a:off x="3714279" y="6114876"/>
            <a:ext cx="221661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Komander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D, Rape M. </a:t>
            </a:r>
            <a:r>
              <a:rPr lang="es-ES" sz="11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The</a:t>
            </a:r>
            <a:r>
              <a:rPr lang="es-ES" sz="11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ubiquitin</a:t>
            </a:r>
            <a:r>
              <a:rPr lang="es-ES" sz="11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b="1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code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Annu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Rev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Biochem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2012;81:203-29. </a:t>
            </a:r>
          </a:p>
        </p:txBody>
      </p:sp>
      <p:sp>
        <p:nvSpPr>
          <p:cNvPr id="23" name="Fletxa cap avall 18"/>
          <p:cNvSpPr/>
          <p:nvPr/>
        </p:nvSpPr>
        <p:spPr>
          <a:xfrm>
            <a:off x="2109359" y="4087925"/>
            <a:ext cx="360096" cy="57878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3" name="Agrupa 22"/>
          <p:cNvGrpSpPr/>
          <p:nvPr/>
        </p:nvGrpSpPr>
        <p:grpSpPr>
          <a:xfrm>
            <a:off x="7632774" y="3693808"/>
            <a:ext cx="2124969" cy="1981199"/>
            <a:chOff x="4764475" y="3999044"/>
            <a:chExt cx="1765622" cy="1706876"/>
          </a:xfrm>
        </p:grpSpPr>
        <p:sp>
          <p:nvSpPr>
            <p:cNvPr id="32" name="Rectangle arrodonit 20"/>
            <p:cNvSpPr/>
            <p:nvPr/>
          </p:nvSpPr>
          <p:spPr>
            <a:xfrm>
              <a:off x="4764475" y="5377674"/>
              <a:ext cx="792087" cy="328246"/>
            </a:xfrm>
            <a:prstGeom prst="round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ca-ES" dirty="0">
                  <a:solidFill>
                    <a:srgbClr val="FFFFFF"/>
                  </a:solidFill>
                  <a:latin typeface="Calibri" panose="020F0502020204030204" pitchFamily="34" charset="0"/>
                </a:rPr>
                <a:t>Gly76</a:t>
              </a:r>
              <a:endParaRPr lang="es-E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arrodonit 21"/>
            <p:cNvSpPr/>
            <p:nvPr/>
          </p:nvSpPr>
          <p:spPr>
            <a:xfrm>
              <a:off x="5738010" y="3999044"/>
              <a:ext cx="792087" cy="371390"/>
            </a:xfrm>
            <a:prstGeom prst="round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ca-ES" dirty="0">
                  <a:solidFill>
                    <a:srgbClr val="FFFFFF"/>
                  </a:solidFill>
                  <a:latin typeface="Calibri" panose="020F0502020204030204" pitchFamily="34" charset="0"/>
                </a:rPr>
                <a:t>Met1</a:t>
              </a:r>
              <a:endParaRPr lang="es-E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4" name="Fletxa cap avall 18"/>
          <p:cNvSpPr/>
          <p:nvPr/>
        </p:nvSpPr>
        <p:spPr>
          <a:xfrm rot="16200000">
            <a:off x="4810305" y="3614424"/>
            <a:ext cx="388086" cy="249266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65684" y="2442246"/>
            <a:ext cx="475536" cy="1711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475979" y="2858665"/>
            <a:ext cx="576648" cy="70139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847004" y="3766628"/>
            <a:ext cx="341123" cy="3506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446988" y="2091548"/>
            <a:ext cx="341123" cy="3506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12469" y="2008960"/>
            <a:ext cx="341123" cy="3506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26" name="Shape 126"/>
          <p:cNvSpPr txBox="1"/>
          <p:nvPr/>
        </p:nvSpPr>
        <p:spPr>
          <a:xfrm>
            <a:off x="6589979" y="5725731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b="1" kern="0" dirty="0">
                <a:solidFill>
                  <a:srgbClr val="FFFFFF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2W9N</a:t>
            </a:r>
          </a:p>
        </p:txBody>
      </p:sp>
      <p:sp>
        <p:nvSpPr>
          <p:cNvPr id="39" name="Rectangle 5"/>
          <p:cNvSpPr/>
          <p:nvPr/>
        </p:nvSpPr>
        <p:spPr>
          <a:xfrm>
            <a:off x="3561298" y="3100405"/>
            <a:ext cx="21449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Iwai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K,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Fujita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H,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Sasaki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Y.. 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Linear 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ubiquitin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chains: NF-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κB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signalling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, cell death and beyond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Nature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molecular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cell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biology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2014;15:503-508. </a:t>
            </a:r>
          </a:p>
        </p:txBody>
      </p:sp>
    </p:spTree>
    <p:extLst>
      <p:ext uri="{BB962C8B-B14F-4D97-AF65-F5344CB8AC3E}">
        <p14:creationId xmlns:p14="http://schemas.microsoft.com/office/powerpoint/2010/main" val="41114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1"/>
          <p:cNvSpPr/>
          <p:nvPr/>
        </p:nvSpPr>
        <p:spPr>
          <a:xfrm>
            <a:off x="2" y="1276269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INTRODUCTION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1" name="Rectángulo 12"/>
          <p:cNvSpPr/>
          <p:nvPr/>
        </p:nvSpPr>
        <p:spPr>
          <a:xfrm>
            <a:off x="2446988" y="1275014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UBIQUITIN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2" name="Rectángulo 13"/>
          <p:cNvSpPr/>
          <p:nvPr/>
        </p:nvSpPr>
        <p:spPr>
          <a:xfrm>
            <a:off x="4871469" y="1275014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b="1" dirty="0">
                <a:solidFill>
                  <a:srgbClr val="A54EAE">
                    <a:lumMod val="75000"/>
                  </a:srgbClr>
                </a:solidFill>
              </a:rPr>
              <a:t>POLYUBIQUITIN</a:t>
            </a:r>
            <a:endParaRPr lang="ca-ES" b="1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3" name="Rectángulo 14"/>
          <p:cNvSpPr/>
          <p:nvPr/>
        </p:nvSpPr>
        <p:spPr>
          <a:xfrm>
            <a:off x="7310758" y="1275014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E1 ENZYMES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4" name="Rectángulo 15"/>
          <p:cNvSpPr/>
          <p:nvPr/>
        </p:nvSpPr>
        <p:spPr>
          <a:xfrm>
            <a:off x="9724872" y="1278884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srgbClr val="A54EAE">
                    <a:lumMod val="75000"/>
                  </a:srgbClr>
                </a:solidFill>
              </a:rPr>
              <a:t>CONCLUSIONS</a:t>
            </a:r>
            <a:endParaRPr lang="ca-ES" dirty="0">
              <a:solidFill>
                <a:srgbClr val="A54EAE">
                  <a:lumMod val="75000"/>
                </a:srgbClr>
              </a:solidFill>
            </a:endParaRPr>
          </a:p>
        </p:txBody>
      </p:sp>
      <p:sp>
        <p:nvSpPr>
          <p:cNvPr id="25" name="Títol 1"/>
          <p:cNvSpPr txBox="1">
            <a:spLocks/>
          </p:cNvSpPr>
          <p:nvPr/>
        </p:nvSpPr>
        <p:spPr>
          <a:xfrm>
            <a:off x="374011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ca-ES" sz="4000" b="1" cap="all" dirty="0" err="1">
                <a:solidFill>
                  <a:srgbClr val="FFFFFF"/>
                </a:solidFill>
              </a:rPr>
              <a:t>Tetraubiquitin</a:t>
            </a:r>
            <a:endParaRPr lang="es-ES" sz="4000" b="1" cap="all" dirty="0">
              <a:solidFill>
                <a:srgbClr val="FFFFFF"/>
              </a:solidFill>
            </a:endParaRPr>
          </a:p>
        </p:txBody>
      </p:sp>
      <p:pic>
        <p:nvPicPr>
          <p:cNvPr id="9" name="Contenidor de contingut 3" descr="nrm3836-i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7799" t="3012" r="47081" b="6631"/>
          <a:stretch/>
        </p:blipFill>
        <p:spPr>
          <a:xfrm>
            <a:off x="455775" y="2273993"/>
            <a:ext cx="1568349" cy="2940655"/>
          </a:xfrm>
        </p:spPr>
      </p:pic>
      <p:pic>
        <p:nvPicPr>
          <p:cNvPr id="10" name="Imatge 11" descr="tetraubiquitin_bond.png"/>
          <p:cNvPicPr>
            <a:picLocks noChangeAspect="1"/>
          </p:cNvPicPr>
          <p:nvPr/>
        </p:nvPicPr>
        <p:blipFill>
          <a:blip r:embed="rId3" cstate="print"/>
          <a:srcRect l="10626" t="5601" r="11413" b="5601"/>
          <a:stretch>
            <a:fillRect/>
          </a:stretch>
        </p:blipFill>
        <p:spPr>
          <a:xfrm>
            <a:off x="2327567" y="3313217"/>
            <a:ext cx="4500679" cy="3364144"/>
          </a:xfrm>
          <a:prstGeom prst="rect">
            <a:avLst/>
          </a:prstGeom>
        </p:spPr>
      </p:pic>
      <p:pic>
        <p:nvPicPr>
          <p:cNvPr id="11" name="Imatge 12" descr="tetraubiquitin_bond_z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4746" y="2109640"/>
            <a:ext cx="4427983" cy="2905864"/>
          </a:xfrm>
          <a:prstGeom prst="rect">
            <a:avLst/>
          </a:prstGeom>
        </p:spPr>
      </p:pic>
      <p:sp>
        <p:nvSpPr>
          <p:cNvPr id="12" name="Rectangle arrodonit 13"/>
          <p:cNvSpPr/>
          <p:nvPr/>
        </p:nvSpPr>
        <p:spPr>
          <a:xfrm>
            <a:off x="9767031" y="2181648"/>
            <a:ext cx="792088" cy="504056"/>
          </a:xfrm>
          <a:prstGeom prst="roundRect">
            <a:avLst/>
          </a:prstGeom>
          <a:noFill/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ca-ES" dirty="0">
                <a:solidFill>
                  <a:srgbClr val="FFFFFF"/>
                </a:solidFill>
                <a:latin typeface="Calibri" panose="020F0502020204030204" pitchFamily="34" charset="0"/>
              </a:rPr>
              <a:t>Ub2 </a:t>
            </a:r>
            <a:r>
              <a:rPr lang="ca-ES" dirty="0" err="1">
                <a:solidFill>
                  <a:srgbClr val="FFFFFF"/>
                </a:solidFill>
                <a:latin typeface="Calibri" panose="020F0502020204030204" pitchFamily="34" charset="0"/>
              </a:rPr>
              <a:t>Gly</a:t>
            </a:r>
            <a:endParaRPr lang="es-E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arrodonit 14"/>
          <p:cNvSpPr/>
          <p:nvPr/>
        </p:nvSpPr>
        <p:spPr>
          <a:xfrm>
            <a:off x="8326871" y="3981848"/>
            <a:ext cx="792088" cy="504056"/>
          </a:xfrm>
          <a:prstGeom prst="roundRect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ca-ES" dirty="0">
                <a:solidFill>
                  <a:srgbClr val="FFFFFF"/>
                </a:solidFill>
                <a:latin typeface="Calibri" panose="020F0502020204030204" pitchFamily="34" charset="0"/>
              </a:rPr>
              <a:t>Ub1 Lys48</a:t>
            </a:r>
            <a:endParaRPr lang="es-E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Contenidor de contingut 3" descr="P.jpg"/>
          <p:cNvPicPr>
            <a:picLocks noChangeAspect="1"/>
          </p:cNvPicPr>
          <p:nvPr/>
        </p:nvPicPr>
        <p:blipFill>
          <a:blip r:embed="rId5" cstate="print"/>
          <a:srcRect l="37500" t="36111" r="48214" b="56945"/>
          <a:stretch>
            <a:fillRect/>
          </a:stretch>
        </p:blipFill>
        <p:spPr>
          <a:xfrm>
            <a:off x="469547" y="4786550"/>
            <a:ext cx="1536677" cy="48021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710842" y="2705266"/>
            <a:ext cx="415907" cy="21473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33067" y="2287652"/>
            <a:ext cx="548013" cy="3942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ca-ES">
              <a:solidFill>
                <a:srgbClr val="A54EAE"/>
              </a:solidFill>
            </a:endParaRPr>
          </a:p>
        </p:txBody>
      </p:sp>
      <p:sp>
        <p:nvSpPr>
          <p:cNvPr id="19" name="Shape 126"/>
          <p:cNvSpPr txBox="1"/>
          <p:nvPr/>
        </p:nvSpPr>
        <p:spPr>
          <a:xfrm>
            <a:off x="2446987" y="3370260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b="1" kern="0" dirty="0">
                <a:solidFill>
                  <a:srgbClr val="FFFFFF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1F9J</a:t>
            </a:r>
          </a:p>
        </p:txBody>
      </p:sp>
      <p:sp>
        <p:nvSpPr>
          <p:cNvPr id="26" name="Shape 126"/>
          <p:cNvSpPr txBox="1"/>
          <p:nvPr/>
        </p:nvSpPr>
        <p:spPr>
          <a:xfrm>
            <a:off x="8198338" y="2181648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b="1" kern="0" dirty="0">
                <a:solidFill>
                  <a:srgbClr val="FFFFFF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1F9J</a:t>
            </a:r>
          </a:p>
        </p:txBody>
      </p:sp>
      <p:cxnSp>
        <p:nvCxnSpPr>
          <p:cNvPr id="29" name="Connector recte 28"/>
          <p:cNvCxnSpPr/>
          <p:nvPr/>
        </p:nvCxnSpPr>
        <p:spPr>
          <a:xfrm flipV="1">
            <a:off x="4711700" y="5092700"/>
            <a:ext cx="2387600" cy="6985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recte 29"/>
          <p:cNvCxnSpPr/>
          <p:nvPr/>
        </p:nvCxnSpPr>
        <p:spPr>
          <a:xfrm flipV="1">
            <a:off x="4521200" y="2146300"/>
            <a:ext cx="2616200" cy="33147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/>
          <p:cNvSpPr/>
          <p:nvPr/>
        </p:nvSpPr>
        <p:spPr>
          <a:xfrm>
            <a:off x="279035" y="5321840"/>
            <a:ext cx="19177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Iwai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K,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Fujita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H,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Sasaki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Y. </a:t>
            </a: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Linear 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ubiquitin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chains: NF-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κB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signalling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, cell death and beyond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Nature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molecular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cell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s-ES" sz="110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biology</a:t>
            </a:r>
            <a:r>
              <a:rPr lang="es-ES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. 2014;15:503-508. </a:t>
            </a:r>
          </a:p>
        </p:txBody>
      </p:sp>
    </p:spTree>
    <p:extLst>
      <p:ext uri="{BB962C8B-B14F-4D97-AF65-F5344CB8AC3E}">
        <p14:creationId xmlns:p14="http://schemas.microsoft.com/office/powerpoint/2010/main" val="26725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51296" y="2413111"/>
            <a:ext cx="9144000" cy="1309255"/>
          </a:xfrm>
        </p:spPr>
        <p:txBody>
          <a:bodyPr>
            <a:normAutofit/>
          </a:bodyPr>
          <a:lstStyle/>
          <a:p>
            <a:r>
              <a:rPr lang="ca-ES" sz="7400" b="1" dirty="0" smtClean="0">
                <a:solidFill>
                  <a:schemeClr val="bg2"/>
                </a:solidFill>
                <a:latin typeface="+mj-lt"/>
              </a:rPr>
              <a:t>E1 ENZYMES</a:t>
            </a:r>
            <a:endParaRPr lang="ca-ES" sz="74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smtClean="0"/>
              <a:t>PDB STRUCTURES</a:t>
            </a:r>
            <a:endParaRPr lang="es-ES" b="1" dirty="0"/>
          </a:p>
        </p:txBody>
      </p:sp>
      <p:graphicFrame>
        <p:nvGraphicFramePr>
          <p:cNvPr id="13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24300"/>
              </p:ext>
            </p:extLst>
          </p:nvPr>
        </p:nvGraphicFramePr>
        <p:xfrm>
          <a:off x="930164" y="2936156"/>
          <a:ext cx="10177818" cy="1691640"/>
        </p:xfrm>
        <a:graphic>
          <a:graphicData uri="http://schemas.openxmlformats.org/drawingml/2006/table">
            <a:tbl>
              <a:tblPr firstRow="1" bandRow="1"/>
              <a:tblGrid>
                <a:gridCol w="1310804"/>
                <a:gridCol w="2004060"/>
                <a:gridCol w="2266130"/>
                <a:gridCol w="2128345"/>
                <a:gridCol w="1124374"/>
                <a:gridCol w="1344105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PDB code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Substrates and ligands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Resolution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Release date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3CMM</a:t>
                      </a:r>
                      <a:endParaRPr lang="en-US" sz="1600" kern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Saccharomyces </a:t>
                      </a:r>
                      <a:r>
                        <a:rPr lang="en-US" sz="1600" kern="12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cervisiae</a:t>
                      </a:r>
                      <a:endParaRPr lang="en-US" sz="1600" kern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Ubiquitin </a:t>
                      </a:r>
                      <a:endParaRPr lang="en-US" sz="1600" kern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2.70 </a:t>
                      </a:r>
                      <a:r>
                        <a:rPr lang="es-E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</a:t>
                      </a:r>
                      <a:endParaRPr lang="en-US" sz="160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2008</a:t>
                      </a:r>
                      <a:endParaRPr lang="en-US" sz="1600" kern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4NNJ</a:t>
                      </a:r>
                      <a:endParaRPr lang="en-US" sz="1600" kern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Saccharomyces </a:t>
                      </a:r>
                      <a:r>
                        <a:rPr lang="en-US" sz="1600" kern="12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cervisiae</a:t>
                      </a:r>
                      <a:endParaRPr lang="en-US" sz="160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Ubiquitin-AMP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Ubiquitin-</a:t>
                      </a:r>
                      <a:r>
                        <a:rPr lang="en-US" sz="1600" kern="12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thioester</a:t>
                      </a:r>
                      <a:endParaRPr lang="en-US" sz="160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2.40 </a:t>
                      </a:r>
                      <a:r>
                        <a:rPr lang="es-E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</a:t>
                      </a:r>
                      <a:endParaRPr lang="en-US" sz="160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defTabSz="914400">
                        <a:buSzPct val="25000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1JW9</a:t>
                      </a:r>
                      <a:endParaRPr lang="en-GB" sz="1600" b="0" kern="0" dirty="0">
                        <a:solidFill>
                          <a:prstClr val="black"/>
                        </a:solidFill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0" dirty="0" err="1" smtClean="0">
                          <a:solidFill>
                            <a:prstClr val="black"/>
                          </a:solidFill>
                          <a:ea typeface="Calibri"/>
                          <a:cs typeface="Calibri"/>
                          <a:sym typeface="Calibri"/>
                        </a:rPr>
                        <a:t>MoeB</a:t>
                      </a:r>
                      <a:endParaRPr lang="en-US" sz="1600" b="0" kern="12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0" dirty="0" smtClean="0">
                          <a:solidFill>
                            <a:prstClr val="black"/>
                          </a:solidFill>
                          <a:ea typeface="Calibri"/>
                          <a:cs typeface="Calibri"/>
                          <a:sym typeface="Calibri"/>
                        </a:rPr>
                        <a:t>Escherichia coli</a:t>
                      </a:r>
                      <a:endParaRPr lang="en-US" sz="1600" b="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MoaD</a:t>
                      </a:r>
                      <a:endParaRPr lang="en-US" sz="1600" b="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1.70 </a:t>
                      </a:r>
                      <a:r>
                        <a:rPr lang="es-ES" sz="1600" b="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</a:t>
                      </a:r>
                      <a:endParaRPr lang="en-US" sz="1600" b="0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46257"/>
              </p:ext>
            </p:extLst>
          </p:nvPr>
        </p:nvGraphicFramePr>
        <p:xfrm>
          <a:off x="931303" y="4890573"/>
          <a:ext cx="10177818" cy="370840"/>
        </p:xfrm>
        <a:graphic>
          <a:graphicData uri="http://schemas.openxmlformats.org/drawingml/2006/table">
            <a:tbl>
              <a:tblPr firstRow="1" bandRow="1"/>
              <a:tblGrid>
                <a:gridCol w="1310804"/>
                <a:gridCol w="2004060"/>
                <a:gridCol w="2290100"/>
                <a:gridCol w="2099733"/>
                <a:gridCol w="1129016"/>
                <a:gridCol w="134410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4P22</a:t>
                      </a:r>
                      <a:endParaRPr lang="en-US" sz="1600" kern="1200" noProof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Ube1 (fragment)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Homo</a:t>
                      </a:r>
                      <a:r>
                        <a:rPr lang="en-US" sz="1600" kern="1200" baseline="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sapiens</a:t>
                      </a:r>
                      <a:endParaRPr lang="en-US" sz="1600" kern="1200" noProof="0" dirty="0" smtClean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noProof="0" dirty="0" smtClean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2.75 </a:t>
                      </a:r>
                      <a:r>
                        <a:rPr lang="es-ES" sz="1600" kern="12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</a:t>
                      </a:r>
                      <a:endParaRPr lang="en-US" sz="1600" kern="1200" noProof="0" dirty="0" smtClean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5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26374" t="8084" r="31887" b="8993"/>
          <a:stretch/>
        </p:blipFill>
        <p:spPr>
          <a:xfrm>
            <a:off x="6094959" y="1921565"/>
            <a:ext cx="5103684" cy="493643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706572" y="3035465"/>
            <a:ext cx="4589718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IAD: Inactive </a:t>
            </a:r>
            <a:r>
              <a:rPr lang="en-GB" b="1" kern="0" dirty="0" err="1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AAD: Active </a:t>
            </a:r>
            <a:r>
              <a:rPr lang="en-GB" b="1" kern="0" dirty="0" err="1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FCCH: First 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 </a:t>
            </a:r>
            <a:endParaRPr lang="en-GB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SCCH: Second 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</a:t>
            </a:r>
            <a:endParaRPr lang="en-GB" b="1" kern="0" dirty="0">
              <a:solidFill>
                <a:srgbClr val="3215AB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4472C4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4HB: 4 Helix Bundle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UFD: Ubiquitin Fold Domain</a:t>
            </a:r>
          </a:p>
          <a:p>
            <a:pPr defTabSz="914400"/>
            <a:endParaRPr b="1" kern="0" dirty="0">
              <a:solidFill>
                <a:srgbClr val="4472C4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9552959" y="6137041"/>
            <a:ext cx="286808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(UBA1 – yeast)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Títol 1"/>
          <p:cNvSpPr txBox="1">
            <a:spLocks/>
          </p:cNvSpPr>
          <p:nvPr/>
        </p:nvSpPr>
        <p:spPr>
          <a:xfrm>
            <a:off x="525000" y="180304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E1 STRUCTURE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088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Overall_pro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249" y="2220885"/>
            <a:ext cx="10544043" cy="32620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800" y="2667473"/>
            <a:ext cx="2222500" cy="158417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5550" y="2142018"/>
            <a:ext cx="2777836" cy="3168352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70893" y="5660237"/>
            <a:ext cx="5472608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Vucic</a:t>
            </a:r>
            <a:r>
              <a:rPr kumimoji="0" lang="es-ES" sz="11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D, Dixit</a:t>
            </a:r>
            <a:r>
              <a:rPr kumimoji="0" lang="es-ES" sz="110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VM, </a:t>
            </a:r>
            <a:r>
              <a:rPr kumimoji="0" lang="es-ES" sz="1100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Wertz</a:t>
            </a:r>
            <a:r>
              <a:rPr kumimoji="0" lang="es-ES" sz="110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HE.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Ubiquitylation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in apoptosis: a post-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translational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modification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at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the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edge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of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life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and </a:t>
            </a:r>
            <a:r>
              <a:rPr kumimoji="0" lang="es-ES" sz="11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death</a:t>
            </a:r>
            <a:r>
              <a:rPr kumimoji="0" lang="es-ES" sz="11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kumimoji="0" lang="es-ES" sz="110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Nature</a:t>
            </a:r>
            <a:r>
              <a:rPr lang="es-ES" sz="11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1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Reviews</a:t>
            </a:r>
            <a:r>
              <a:rPr lang="es-ES" sz="1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. 2011; 12:439-452</a:t>
            </a:r>
            <a:endParaRPr kumimoji="0" lang="es-ES" sz="110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1" name="Taula 10"/>
          <p:cNvGraphicFramePr>
            <a:graphicFrameLocks noGrp="1"/>
          </p:cNvGraphicFramePr>
          <p:nvPr/>
        </p:nvGraphicFramePr>
        <p:xfrm>
          <a:off x="611560" y="4773880"/>
          <a:ext cx="2880320" cy="1553892"/>
        </p:xfrm>
        <a:graphic>
          <a:graphicData uri="http://schemas.openxmlformats.org/drawingml/2006/table">
            <a:tbl>
              <a:tblPr firstRow="1" bandRow="1"/>
              <a:tblGrid>
                <a:gridCol w="1944216"/>
                <a:gridCol w="936104"/>
              </a:tblGrid>
              <a:tr h="347307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Human genome</a:t>
                      </a:r>
                      <a:endParaRPr lang="en-US" noProof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dirty="0" err="1" smtClean="0"/>
                        <a:t>Number</a:t>
                      </a:r>
                      <a:r>
                        <a:rPr lang="es-ES" dirty="0" smtClean="0"/>
                        <a:t> of E1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dirty="0" err="1" smtClean="0"/>
                        <a:t>Number</a:t>
                      </a:r>
                      <a:r>
                        <a:rPr lang="es-ES" dirty="0" smtClean="0"/>
                        <a:t> of E2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dirty="0" smtClean="0"/>
                        <a:t>30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dirty="0" err="1" smtClean="0"/>
                        <a:t>Number</a:t>
                      </a:r>
                      <a:r>
                        <a:rPr lang="es-ES" dirty="0" smtClean="0"/>
                        <a:t> of E3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57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dirty="0" smtClean="0"/>
                        <a:t>500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574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s-ES" sz="4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30158" y="2502131"/>
            <a:ext cx="9784080" cy="4206240"/>
          </a:xfrm>
        </p:spPr>
        <p:txBody>
          <a:bodyPr/>
          <a:lstStyle/>
          <a:p>
            <a:r>
              <a:rPr lang="es-ES" dirty="0" err="1" smtClean="0"/>
              <a:t>Class</a:t>
            </a:r>
            <a:r>
              <a:rPr lang="es-ES" dirty="0" smtClean="0"/>
              <a:t>: </a:t>
            </a:r>
            <a:r>
              <a:rPr lang="en-GB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α/β</a:t>
            </a:r>
            <a:endParaRPr lang="ca-ES" dirty="0"/>
          </a:p>
        </p:txBody>
      </p:sp>
      <p:sp>
        <p:nvSpPr>
          <p:cNvPr id="100" name="Shape 100"/>
          <p:cNvSpPr txBox="1"/>
          <p:nvPr/>
        </p:nvSpPr>
        <p:spPr>
          <a:xfrm>
            <a:off x="1162353" y="3066034"/>
            <a:ext cx="3555793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u="sng" kern="0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MoeB</a:t>
            </a:r>
            <a:r>
              <a:rPr lang="en-GB" b="1" u="sng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GB" b="1" u="sng" kern="0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ThiF</a:t>
            </a:r>
            <a:r>
              <a:rPr lang="en-GB" b="1" u="sng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3 layers (α/β/α)</a:t>
            </a:r>
          </a:p>
          <a:p>
            <a:pPr defTabSz="914400">
              <a:buSzPct val="25000"/>
            </a:pPr>
            <a:endParaRPr lang="en-GB"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-GB" kern="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β-strands</a:t>
            </a:r>
            <a:r>
              <a:rPr lang="en-GB" kern="0" dirty="0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GB" kern="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mostly </a:t>
            </a:r>
            <a:r>
              <a:rPr lang="en-GB" kern="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parallel</a:t>
            </a:r>
            <a:endParaRPr lang="en-GB"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914400"/>
            <a:endParaRPr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l="26775" t="1197" r="30700"/>
          <a:stretch/>
        </p:blipFill>
        <p:spPr>
          <a:xfrm>
            <a:off x="6526249" y="1918952"/>
            <a:ext cx="4510359" cy="493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5065066" y="6137025"/>
            <a:ext cx="30817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(UBA1 – yeast)</a:t>
            </a:r>
          </a:p>
        </p:txBody>
      </p:sp>
      <p:sp>
        <p:nvSpPr>
          <p:cNvPr id="9" name="Títol 1"/>
          <p:cNvSpPr txBox="1">
            <a:spLocks/>
          </p:cNvSpPr>
          <p:nvPr/>
        </p:nvSpPr>
        <p:spPr>
          <a:xfrm>
            <a:off x="398881" y="180304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DOMAINS: ADENYLATION DOMAINS</a:t>
            </a:r>
            <a:endParaRPr lang="es-ES" b="1" dirty="0"/>
          </a:p>
        </p:txBody>
      </p:sp>
      <p:sp>
        <p:nvSpPr>
          <p:cNvPr id="15" name="Rectángulo 14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errar corchete 3"/>
          <p:cNvSpPr/>
          <p:nvPr/>
        </p:nvSpPr>
        <p:spPr>
          <a:xfrm>
            <a:off x="10984156" y="2128058"/>
            <a:ext cx="138276" cy="2477193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errar corchete 20"/>
          <p:cNvSpPr/>
          <p:nvPr/>
        </p:nvSpPr>
        <p:spPr>
          <a:xfrm>
            <a:off x="10971775" y="4725144"/>
            <a:ext cx="171148" cy="2070511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CuadroTexto 4"/>
          <p:cNvSpPr txBox="1"/>
          <p:nvPr/>
        </p:nvSpPr>
        <p:spPr>
          <a:xfrm>
            <a:off x="11182846" y="318198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AAD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182846" y="544925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IAD</a:t>
            </a:r>
            <a:endParaRPr lang="ca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12"/>
          <p:cNvPicPr preferRelativeResize="0"/>
          <p:nvPr/>
        </p:nvPicPr>
        <p:blipFill rotWithShape="1">
          <a:blip r:embed="rId3">
            <a:alphaModFix/>
          </a:blip>
          <a:srcRect l="20125" t="14400" r="29126" b="4597"/>
          <a:stretch/>
        </p:blipFill>
        <p:spPr>
          <a:xfrm rot="1197891">
            <a:off x="1439632" y="2783427"/>
            <a:ext cx="4413197" cy="3424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3"/>
          <p:cNvSpPr txBox="1"/>
          <p:nvPr/>
        </p:nvSpPr>
        <p:spPr>
          <a:xfrm>
            <a:off x="2042653" y="5959365"/>
            <a:ext cx="3443746" cy="3860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(UBA1 – yeast)</a:t>
            </a:r>
          </a:p>
        </p:txBody>
      </p:sp>
      <p:sp>
        <p:nvSpPr>
          <p:cNvPr id="12" name="Shape 114"/>
          <p:cNvSpPr txBox="1"/>
          <p:nvPr/>
        </p:nvSpPr>
        <p:spPr>
          <a:xfrm>
            <a:off x="7272836" y="5896303"/>
            <a:ext cx="3952211" cy="4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1JW9</a:t>
            </a:r>
            <a:r>
              <a:rPr lang="en-GB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b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MoeB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– E. coli)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8" name="Shape 39"/>
          <p:cNvPicPr preferRelativeResize="0"/>
          <p:nvPr/>
        </p:nvPicPr>
        <p:blipFill>
          <a:blip r:embed="rId4">
            <a:alphaModFix/>
          </a:blip>
          <a:srcRect l="24695" t="16463" r="17550" b="4573"/>
          <a:stretch>
            <a:fillRect/>
          </a:stretch>
        </p:blipFill>
        <p:spPr>
          <a:xfrm>
            <a:off x="6905295" y="2774732"/>
            <a:ext cx="3231931" cy="30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ol 1"/>
          <p:cNvSpPr txBox="1">
            <a:spLocks/>
          </p:cNvSpPr>
          <p:nvPr/>
        </p:nvSpPr>
        <p:spPr>
          <a:xfrm>
            <a:off x="398881" y="180304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DOMAINS: ADENYLATION DOMAINS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502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26376" t="4635" r="32843" b="9568"/>
          <a:stretch/>
        </p:blipFill>
        <p:spPr>
          <a:xfrm>
            <a:off x="6361434" y="1892125"/>
            <a:ext cx="4517112" cy="494754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9585146" y="6438407"/>
            <a:ext cx="3112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(UBA1 – yeast)</a:t>
            </a:r>
          </a:p>
        </p:txBody>
      </p:sp>
      <p:grpSp>
        <p:nvGrpSpPr>
          <p:cNvPr id="127" name="Shape 127"/>
          <p:cNvGrpSpPr/>
          <p:nvPr/>
        </p:nvGrpSpPr>
        <p:grpSpPr>
          <a:xfrm>
            <a:off x="412271" y="2939386"/>
            <a:ext cx="4481699" cy="285766"/>
            <a:chOff x="251525" y="2852925"/>
            <a:chExt cx="4481699" cy="285766"/>
          </a:xfrm>
        </p:grpSpPr>
        <p:sp>
          <p:nvSpPr>
            <p:cNvPr id="128" name="Shape 128"/>
            <p:cNvSpPr/>
            <p:nvPr/>
          </p:nvSpPr>
          <p:spPr>
            <a:xfrm>
              <a:off x="251525" y="2852925"/>
              <a:ext cx="545399" cy="270000"/>
            </a:xfrm>
            <a:prstGeom prst="rect">
              <a:avLst/>
            </a:prstGeom>
            <a:solidFill>
              <a:srgbClr val="E36C09"/>
            </a:solidFill>
            <a:ln w="19050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IAD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796925" y="2852925"/>
              <a:ext cx="669899" cy="270000"/>
            </a:xfrm>
            <a:prstGeom prst="rect">
              <a:avLst/>
            </a:prstGeom>
            <a:solidFill>
              <a:srgbClr val="008000"/>
            </a:solidFill>
            <a:ln w="1905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FCCH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1928925" y="2852925"/>
              <a:ext cx="458999" cy="270000"/>
            </a:xfrm>
            <a:prstGeom prst="rect">
              <a:avLst/>
            </a:prstGeom>
            <a:solidFill>
              <a:srgbClr val="E36C09"/>
            </a:solidFill>
            <a:ln w="19050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prstClr val="black"/>
                  </a:solidFill>
                  <a:latin typeface="Arial"/>
                  <a:cs typeface="Arial"/>
                  <a:sym typeface="Arial"/>
                </a:rPr>
                <a:t>IAD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1425175" y="2852925"/>
              <a:ext cx="545399" cy="285766"/>
            </a:xfrm>
            <a:prstGeom prst="rect">
              <a:avLst/>
            </a:prstGeom>
            <a:solidFill>
              <a:srgbClr val="4384A1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4HB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2374275" y="2852925"/>
              <a:ext cx="605700" cy="270000"/>
            </a:xfrm>
            <a:prstGeom prst="rect">
              <a:avLst/>
            </a:prstGeom>
            <a:solidFill>
              <a:srgbClr val="BF2FAE"/>
            </a:solidFill>
            <a:ln w="19050" cap="flat">
              <a:solidFill>
                <a:srgbClr val="BF2FA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AAD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2991023" y="2852925"/>
              <a:ext cx="669899" cy="270000"/>
            </a:xfrm>
            <a:prstGeom prst="rect">
              <a:avLst/>
            </a:prstGeom>
            <a:solidFill>
              <a:srgbClr val="3215AB"/>
            </a:solidFill>
            <a:ln w="19050" cap="flat">
              <a:solidFill>
                <a:srgbClr val="0F0F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schemeClr val="bg2"/>
                  </a:solidFill>
                  <a:latin typeface="Arial"/>
                  <a:cs typeface="Arial"/>
                  <a:sym typeface="Arial"/>
                </a:rPr>
                <a:t>SCCH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3660923" y="2852925"/>
              <a:ext cx="545399" cy="270000"/>
            </a:xfrm>
            <a:prstGeom prst="rect">
              <a:avLst/>
            </a:prstGeom>
            <a:solidFill>
              <a:srgbClr val="BF2FAE"/>
            </a:solidFill>
            <a:ln w="19050" cap="flat">
              <a:solidFill>
                <a:srgbClr val="BF2FA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AAD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4187825" y="2852925"/>
              <a:ext cx="545399" cy="270000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UFD</a:t>
              </a: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Shape 92"/>
          <p:cNvSpPr txBox="1"/>
          <p:nvPr/>
        </p:nvSpPr>
        <p:spPr>
          <a:xfrm>
            <a:off x="738103" y="4407082"/>
            <a:ext cx="4589718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IAD: Inactive </a:t>
            </a:r>
            <a:r>
              <a:rPr lang="en-GB" b="1" kern="0" dirty="0" err="1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AAD: Active </a:t>
            </a:r>
            <a:r>
              <a:rPr lang="en-GB" b="1" kern="0" dirty="0" err="1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FCCH: First 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 </a:t>
            </a:r>
            <a:endParaRPr lang="en-GB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SCCH: Second 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</a:t>
            </a:r>
            <a:endParaRPr lang="en-GB" b="1" kern="0" dirty="0">
              <a:solidFill>
                <a:srgbClr val="3215AB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4472C4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4HB: 4 Helix Bundle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UFD: Ubiquitin Fold Domain</a:t>
            </a:r>
          </a:p>
          <a:p>
            <a:pPr defTabSz="914400"/>
            <a:endParaRPr b="1" kern="0" dirty="0">
              <a:solidFill>
                <a:srgbClr val="4472C4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 flipH="1" flipV="1">
            <a:off x="8828113" y="4046284"/>
            <a:ext cx="1514066" cy="721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10320221" y="458691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Crossover </a:t>
            </a:r>
            <a:r>
              <a:rPr lang="es-ES" b="1" dirty="0" err="1" smtClean="0">
                <a:solidFill>
                  <a:schemeClr val="bg1"/>
                </a:solidFill>
              </a:rPr>
              <a:t>loop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 rot="21100612">
            <a:off x="7737137" y="3283178"/>
            <a:ext cx="145193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Central </a:t>
            </a:r>
            <a:r>
              <a:rPr lang="es-ES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canyon</a:t>
            </a:r>
            <a:endParaRPr lang="ca-E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ítol 1"/>
          <p:cNvSpPr txBox="1">
            <a:spLocks/>
          </p:cNvSpPr>
          <p:nvPr/>
        </p:nvSpPr>
        <p:spPr>
          <a:xfrm>
            <a:off x="525000" y="180304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E1 STRUCTURE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0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120"/>
          <p:cNvPicPr preferRelativeResize="0"/>
          <p:nvPr/>
        </p:nvPicPr>
        <p:blipFill rotWithShape="1">
          <a:blip r:embed="rId3">
            <a:alphaModFix/>
          </a:blip>
          <a:srcRect l="26376" t="4635" r="32843" b="9568"/>
          <a:stretch/>
        </p:blipFill>
        <p:spPr>
          <a:xfrm>
            <a:off x="6326837" y="1894693"/>
            <a:ext cx="4517112" cy="494754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7080135" y="3700783"/>
            <a:ext cx="1800299" cy="1512300"/>
          </a:xfrm>
          <a:prstGeom prst="ellipse">
            <a:avLst/>
          </a:prstGeom>
          <a:noFill/>
          <a:ln w="571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8877542" y="3082269"/>
            <a:ext cx="1619329" cy="1187335"/>
          </a:xfrm>
          <a:prstGeom prst="ellipse">
            <a:avLst/>
          </a:pr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657308" y="4093268"/>
            <a:ext cx="1653448" cy="389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Adenylation</a:t>
            </a:r>
            <a:endParaRPr lang="en-GB" b="1"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0588208" y="3082269"/>
            <a:ext cx="1296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err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Tioester</a:t>
            </a:r>
            <a:r>
              <a:rPr lang="en-GB" b="1" kern="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formation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9625106" y="6438407"/>
            <a:ext cx="3112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(UBA1 – yeast)</a:t>
            </a:r>
          </a:p>
        </p:txBody>
      </p:sp>
      <p:grpSp>
        <p:nvGrpSpPr>
          <p:cNvPr id="127" name="Shape 127"/>
          <p:cNvGrpSpPr/>
          <p:nvPr/>
        </p:nvGrpSpPr>
        <p:grpSpPr>
          <a:xfrm>
            <a:off x="412271" y="2939386"/>
            <a:ext cx="4481699" cy="285766"/>
            <a:chOff x="251525" y="2852925"/>
            <a:chExt cx="4481699" cy="285766"/>
          </a:xfrm>
        </p:grpSpPr>
        <p:sp>
          <p:nvSpPr>
            <p:cNvPr id="128" name="Shape 128"/>
            <p:cNvSpPr/>
            <p:nvPr/>
          </p:nvSpPr>
          <p:spPr>
            <a:xfrm>
              <a:off x="251525" y="2852925"/>
              <a:ext cx="545399" cy="270000"/>
            </a:xfrm>
            <a:prstGeom prst="rect">
              <a:avLst/>
            </a:prstGeom>
            <a:solidFill>
              <a:srgbClr val="E36C09"/>
            </a:solidFill>
            <a:ln w="19050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IAD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796925" y="2852925"/>
              <a:ext cx="669899" cy="270000"/>
            </a:xfrm>
            <a:prstGeom prst="rect">
              <a:avLst/>
            </a:prstGeom>
            <a:solidFill>
              <a:srgbClr val="008000"/>
            </a:solidFill>
            <a:ln w="1905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FCCH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1928925" y="2852925"/>
              <a:ext cx="458999" cy="270000"/>
            </a:xfrm>
            <a:prstGeom prst="rect">
              <a:avLst/>
            </a:prstGeom>
            <a:solidFill>
              <a:srgbClr val="E36C09"/>
            </a:solidFill>
            <a:ln w="19050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prstClr val="black"/>
                  </a:solidFill>
                  <a:latin typeface="Arial"/>
                  <a:cs typeface="Arial"/>
                  <a:sym typeface="Arial"/>
                </a:rPr>
                <a:t>IAD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1425175" y="2852925"/>
              <a:ext cx="545399" cy="285766"/>
            </a:xfrm>
            <a:prstGeom prst="rect">
              <a:avLst/>
            </a:prstGeom>
            <a:solidFill>
              <a:srgbClr val="4384A1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4HB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2374275" y="2852925"/>
              <a:ext cx="605700" cy="270000"/>
            </a:xfrm>
            <a:prstGeom prst="rect">
              <a:avLst/>
            </a:prstGeom>
            <a:solidFill>
              <a:srgbClr val="BF2FAE"/>
            </a:solidFill>
            <a:ln w="19050" cap="flat">
              <a:solidFill>
                <a:srgbClr val="BF2FA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AAD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2991023" y="2852925"/>
              <a:ext cx="669899" cy="270000"/>
            </a:xfrm>
            <a:prstGeom prst="rect">
              <a:avLst/>
            </a:prstGeom>
            <a:solidFill>
              <a:srgbClr val="3215AB"/>
            </a:solidFill>
            <a:ln w="19050" cap="flat">
              <a:solidFill>
                <a:srgbClr val="0F0FB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 dirty="0">
                  <a:solidFill>
                    <a:schemeClr val="bg2"/>
                  </a:solidFill>
                  <a:latin typeface="Arial"/>
                  <a:cs typeface="Arial"/>
                  <a:sym typeface="Arial"/>
                </a:rPr>
                <a:t>SCCH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3660923" y="2852925"/>
              <a:ext cx="545399" cy="270000"/>
            </a:xfrm>
            <a:prstGeom prst="rect">
              <a:avLst/>
            </a:prstGeom>
            <a:solidFill>
              <a:srgbClr val="BF2FAE"/>
            </a:solidFill>
            <a:ln w="19050" cap="flat">
              <a:solidFill>
                <a:srgbClr val="BF2FA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AAD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4187825" y="2852925"/>
              <a:ext cx="545399" cy="270000"/>
            </a:xfrm>
            <a:prstGeom prst="rect">
              <a:avLst/>
            </a:prstGeom>
            <a:solidFill>
              <a:srgbClr val="FF0000"/>
            </a:solidFill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2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UFD</a:t>
              </a: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Shape 92"/>
          <p:cNvSpPr txBox="1"/>
          <p:nvPr/>
        </p:nvSpPr>
        <p:spPr>
          <a:xfrm>
            <a:off x="738103" y="4407082"/>
            <a:ext cx="4589718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IAD: Inactive </a:t>
            </a:r>
            <a:r>
              <a:rPr lang="en-GB" b="1" kern="0" dirty="0" err="1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AAD: Active </a:t>
            </a:r>
            <a:r>
              <a:rPr lang="en-GB" b="1" kern="0" dirty="0" err="1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FCCH: First 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 </a:t>
            </a:r>
            <a:endParaRPr lang="en-GB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SCCH: Second 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</a:t>
            </a:r>
            <a:endParaRPr lang="en-GB" b="1" kern="0" dirty="0">
              <a:solidFill>
                <a:srgbClr val="3215AB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4472C4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4HB: 4 Helix Bundle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UFD: Ubiquitin Fold Domain</a:t>
            </a:r>
          </a:p>
          <a:p>
            <a:pPr defTabSz="914400"/>
            <a:endParaRPr b="1" kern="0" dirty="0">
              <a:solidFill>
                <a:srgbClr val="4472C4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Títol 1"/>
          <p:cNvSpPr txBox="1">
            <a:spLocks/>
          </p:cNvSpPr>
          <p:nvPr/>
        </p:nvSpPr>
        <p:spPr>
          <a:xfrm>
            <a:off x="525000" y="180304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E1 STRUCTURE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055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48"/>
          <p:cNvSpPr/>
          <p:nvPr/>
        </p:nvSpPr>
        <p:spPr>
          <a:xfrm>
            <a:off x="537587" y="2317800"/>
            <a:ext cx="1553988" cy="2024969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ol 1"/>
          <p:cNvSpPr txBox="1">
            <a:spLocks/>
          </p:cNvSpPr>
          <p:nvPr/>
        </p:nvSpPr>
        <p:spPr>
          <a:xfrm>
            <a:off x="335813" y="180304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UBIQUITIN ACTIVATION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78329" y="2676071"/>
            <a:ext cx="1045353" cy="6819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/>
                </a:solidFill>
              </a:rPr>
              <a:t>AAD</a:t>
            </a:r>
            <a:endParaRPr lang="ca-ES" b="1" dirty="0">
              <a:solidFill>
                <a:schemeClr val="bg2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78329" y="3350217"/>
            <a:ext cx="1045353" cy="681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/>
                </a:solidFill>
              </a:rPr>
              <a:t>SCCH</a:t>
            </a:r>
            <a:endParaRPr lang="ca-ES" b="1" dirty="0">
              <a:solidFill>
                <a:schemeClr val="bg2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168134" y="2035030"/>
            <a:ext cx="532728" cy="4815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UB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18" name="Explosión 1 17"/>
          <p:cNvSpPr/>
          <p:nvPr/>
        </p:nvSpPr>
        <p:spPr>
          <a:xfrm>
            <a:off x="1697175" y="3717397"/>
            <a:ext cx="321647" cy="277085"/>
          </a:xfrm>
          <a:prstGeom prst="irregularSeal1">
            <a:avLst/>
          </a:prstGeom>
          <a:solidFill>
            <a:srgbClr val="CF0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Arco 20"/>
          <p:cNvSpPr/>
          <p:nvPr/>
        </p:nvSpPr>
        <p:spPr>
          <a:xfrm rot="4886902">
            <a:off x="1567417" y="2171321"/>
            <a:ext cx="581161" cy="920570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CuadroTexto 27"/>
          <p:cNvSpPr txBox="1"/>
          <p:nvPr/>
        </p:nvSpPr>
        <p:spPr>
          <a:xfrm>
            <a:off x="4553227" y="2802734"/>
            <a:ext cx="75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+ ATP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3275221" y="2682082"/>
            <a:ext cx="1045353" cy="6819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ángulo redondeado 29"/>
          <p:cNvSpPr/>
          <p:nvPr/>
        </p:nvSpPr>
        <p:spPr>
          <a:xfrm>
            <a:off x="3275221" y="3356228"/>
            <a:ext cx="1045353" cy="681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Explosión 1 30"/>
          <p:cNvSpPr/>
          <p:nvPr/>
        </p:nvSpPr>
        <p:spPr>
          <a:xfrm>
            <a:off x="4194067" y="3723408"/>
            <a:ext cx="321647" cy="277085"/>
          </a:xfrm>
          <a:prstGeom prst="irregularSeal1">
            <a:avLst/>
          </a:prstGeom>
          <a:solidFill>
            <a:srgbClr val="CF0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Rectángulo redondeado 31"/>
          <p:cNvSpPr/>
          <p:nvPr/>
        </p:nvSpPr>
        <p:spPr>
          <a:xfrm>
            <a:off x="6097599" y="2676071"/>
            <a:ext cx="1045353" cy="6819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Rectángulo redondeado 32"/>
          <p:cNvSpPr/>
          <p:nvPr/>
        </p:nvSpPr>
        <p:spPr>
          <a:xfrm>
            <a:off x="6097599" y="3350217"/>
            <a:ext cx="1045353" cy="681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Explosión 1 33"/>
          <p:cNvSpPr/>
          <p:nvPr/>
        </p:nvSpPr>
        <p:spPr>
          <a:xfrm>
            <a:off x="7016445" y="3717397"/>
            <a:ext cx="321647" cy="277085"/>
          </a:xfrm>
          <a:prstGeom prst="irregularSeal1">
            <a:avLst/>
          </a:prstGeom>
          <a:solidFill>
            <a:srgbClr val="CF0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Rectángulo redondeado 34"/>
          <p:cNvSpPr/>
          <p:nvPr/>
        </p:nvSpPr>
        <p:spPr>
          <a:xfrm>
            <a:off x="9114945" y="2676071"/>
            <a:ext cx="1045353" cy="6819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Rectángulo redondeado 35"/>
          <p:cNvSpPr/>
          <p:nvPr/>
        </p:nvSpPr>
        <p:spPr>
          <a:xfrm>
            <a:off x="9114945" y="3350217"/>
            <a:ext cx="1045353" cy="681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Explosión 1 36"/>
          <p:cNvSpPr/>
          <p:nvPr/>
        </p:nvSpPr>
        <p:spPr>
          <a:xfrm>
            <a:off x="10033791" y="3717397"/>
            <a:ext cx="321647" cy="277085"/>
          </a:xfrm>
          <a:prstGeom prst="irregularSeal1">
            <a:avLst/>
          </a:prstGeom>
          <a:solidFill>
            <a:srgbClr val="CF0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Elipse 37"/>
          <p:cNvSpPr/>
          <p:nvPr/>
        </p:nvSpPr>
        <p:spPr>
          <a:xfrm>
            <a:off x="4063568" y="2746620"/>
            <a:ext cx="532728" cy="4815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UB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423817" y="2802734"/>
            <a:ext cx="84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   AMP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6848433" y="2746620"/>
            <a:ext cx="532728" cy="4815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UB</a:t>
            </a:r>
            <a:endParaRPr lang="ca-ES" b="1" dirty="0">
              <a:solidFill>
                <a:schemeClr val="bg1"/>
              </a:solidFill>
            </a:endParaRPr>
          </a:p>
        </p:txBody>
      </p:sp>
      <p:cxnSp>
        <p:nvCxnSpPr>
          <p:cNvPr id="42" name="Conector recto 41"/>
          <p:cNvCxnSpPr/>
          <p:nvPr/>
        </p:nvCxnSpPr>
        <p:spPr>
          <a:xfrm>
            <a:off x="7395242" y="2987400"/>
            <a:ext cx="279187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10033791" y="3330285"/>
            <a:ext cx="532728" cy="4815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UB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0909939" y="3639414"/>
            <a:ext cx="784087" cy="121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</a:rPr>
              <a:t>E2</a:t>
            </a:r>
            <a:endParaRPr lang="ca-ES" sz="2400" b="1" dirty="0">
              <a:solidFill>
                <a:schemeClr val="bg2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44255" y="230673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E1</a:t>
            </a:r>
            <a:endParaRPr lang="ca-ES" b="1" dirty="0">
              <a:solidFill>
                <a:schemeClr val="bg1"/>
              </a:solidFill>
            </a:endParaRPr>
          </a:p>
        </p:txBody>
      </p:sp>
      <p:cxnSp>
        <p:nvCxnSpPr>
          <p:cNvPr id="54" name="Conector recto de flecha 53"/>
          <p:cNvCxnSpPr/>
          <p:nvPr/>
        </p:nvCxnSpPr>
        <p:spPr>
          <a:xfrm>
            <a:off x="2135117" y="3330285"/>
            <a:ext cx="10435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4785139" y="3357996"/>
            <a:ext cx="10435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7674429" y="3357996"/>
            <a:ext cx="10435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H="1">
            <a:off x="9637621" y="4155050"/>
            <a:ext cx="2682" cy="8426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Arco 58"/>
          <p:cNvSpPr/>
          <p:nvPr/>
        </p:nvSpPr>
        <p:spPr>
          <a:xfrm rot="4886902">
            <a:off x="9657599" y="3441945"/>
            <a:ext cx="581161" cy="1992134"/>
          </a:xfrm>
          <a:prstGeom prst="arc">
            <a:avLst>
              <a:gd name="adj1" fmla="val 16620093"/>
              <a:gd name="adj2" fmla="val 0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Rectángulo redondeado 59"/>
          <p:cNvSpPr/>
          <p:nvPr/>
        </p:nvSpPr>
        <p:spPr>
          <a:xfrm>
            <a:off x="8331831" y="5216213"/>
            <a:ext cx="1045353" cy="6819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Rectángulo redondeado 60"/>
          <p:cNvSpPr/>
          <p:nvPr/>
        </p:nvSpPr>
        <p:spPr>
          <a:xfrm>
            <a:off x="8331831" y="5890359"/>
            <a:ext cx="1045353" cy="681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2" name="Explosión 1 61"/>
          <p:cNvSpPr/>
          <p:nvPr/>
        </p:nvSpPr>
        <p:spPr>
          <a:xfrm>
            <a:off x="9250677" y="6257539"/>
            <a:ext cx="321647" cy="277085"/>
          </a:xfrm>
          <a:prstGeom prst="irregularSeal1">
            <a:avLst/>
          </a:prstGeom>
          <a:solidFill>
            <a:srgbClr val="CF0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3" name="Elipse 62"/>
          <p:cNvSpPr/>
          <p:nvPr/>
        </p:nvSpPr>
        <p:spPr>
          <a:xfrm>
            <a:off x="9926747" y="5344602"/>
            <a:ext cx="784087" cy="121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</a:rPr>
              <a:t>E2</a:t>
            </a:r>
            <a:endParaRPr lang="ca-ES" sz="2400" b="1" dirty="0">
              <a:solidFill>
                <a:schemeClr val="bg2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10458394" y="6044581"/>
            <a:ext cx="532728" cy="4815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UB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66" name="Explosión 1 65"/>
          <p:cNvSpPr/>
          <p:nvPr/>
        </p:nvSpPr>
        <p:spPr>
          <a:xfrm>
            <a:off x="537587" y="5624106"/>
            <a:ext cx="321647" cy="277085"/>
          </a:xfrm>
          <a:prstGeom prst="irregularSeal1">
            <a:avLst/>
          </a:prstGeom>
          <a:solidFill>
            <a:srgbClr val="CF0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9" name="CuadroTexto 68"/>
          <p:cNvSpPr txBox="1"/>
          <p:nvPr/>
        </p:nvSpPr>
        <p:spPr>
          <a:xfrm>
            <a:off x="844719" y="5557175"/>
            <a:ext cx="289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Catalytic</a:t>
            </a:r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Cysteine</a:t>
            </a:r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(</a:t>
            </a:r>
            <a:r>
              <a:rPr lang="es-E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Cys</a:t>
            </a:r>
            <a:r>
              <a:rPr lang="es-E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600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endParaRPr lang="ca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idx="1"/>
          </p:nvPr>
        </p:nvSpPr>
        <p:spPr>
          <a:xfrm>
            <a:off x="729803" y="265176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require ATP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covalent interactions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29615" r="26001" b="9886"/>
          <a:stretch/>
        </p:blipFill>
        <p:spPr>
          <a:xfrm>
            <a:off x="6094958" y="1942142"/>
            <a:ext cx="4769079" cy="464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29803" y="45575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IAD: Inactive </a:t>
            </a:r>
            <a:r>
              <a:rPr lang="en-GB" b="1" kern="0" dirty="0" err="1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E36C0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AAD: Active </a:t>
            </a:r>
            <a:r>
              <a:rPr lang="en-GB" b="1" kern="0" dirty="0" err="1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Adenylation</a:t>
            </a:r>
            <a:r>
              <a:rPr lang="en-GB" b="1" kern="0" dirty="0">
                <a:solidFill>
                  <a:srgbClr val="BF2FAE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Domain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FCCH: First 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 </a:t>
            </a:r>
            <a:endParaRPr lang="en-GB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SCCH: Second 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Catalytic </a:t>
            </a:r>
            <a:r>
              <a:rPr lang="en-GB" b="1" kern="0" dirty="0" err="1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Cysteine</a:t>
            </a:r>
            <a:r>
              <a:rPr lang="en-GB" b="1" kern="0" dirty="0" smtClean="0">
                <a:solidFill>
                  <a:srgbClr val="3215AB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Half-domain</a:t>
            </a:r>
            <a:endParaRPr lang="en-GB" b="1" kern="0" dirty="0">
              <a:solidFill>
                <a:srgbClr val="3215AB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>
                <a:solidFill>
                  <a:srgbClr val="4472C4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4HB: 4 Helix Bundle</a:t>
            </a:r>
          </a:p>
          <a:p>
            <a:pPr defTabSz="914400">
              <a:buSzPct val="25000"/>
            </a:pPr>
            <a:r>
              <a:rPr lang="en-GB" b="1" kern="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UFD: Ubiquitin Fold </a:t>
            </a:r>
            <a:r>
              <a:rPr lang="en-GB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Domain</a:t>
            </a:r>
          </a:p>
          <a:p>
            <a:pPr defTabSz="914400">
              <a:buSzPct val="25000"/>
            </a:pPr>
            <a:r>
              <a:rPr lang="en-GB" b="1" kern="0" dirty="0" smtClean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Ubiquitin</a:t>
            </a:r>
            <a:endParaRPr lang="en-GB" b="1" kern="0" dirty="0">
              <a:solidFill>
                <a:srgbClr val="FFC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Shape 126"/>
          <p:cNvSpPr txBox="1"/>
          <p:nvPr/>
        </p:nvSpPr>
        <p:spPr>
          <a:xfrm>
            <a:off x="9079177" y="6180083"/>
            <a:ext cx="3112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(UBA1 – yeast)</a:t>
            </a:r>
          </a:p>
        </p:txBody>
      </p:sp>
      <p:sp>
        <p:nvSpPr>
          <p:cNvPr id="13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1: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850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Shape 46"/>
          <p:cNvPicPr preferRelativeResize="0"/>
          <p:nvPr/>
        </p:nvPicPr>
        <p:blipFill>
          <a:blip r:embed="rId3">
            <a:alphaModFix/>
          </a:blip>
          <a:srcRect l="9001" t="11034" r="12220" b="17012"/>
          <a:stretch>
            <a:fillRect/>
          </a:stretch>
        </p:blipFill>
        <p:spPr>
          <a:xfrm>
            <a:off x="5943600" y="2457450"/>
            <a:ext cx="5969218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958505" y="6204309"/>
            <a:ext cx="4635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1JW9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kern="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GB" b="1" kern="0" dirty="0" err="1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MoeB</a:t>
            </a:r>
            <a:r>
              <a:rPr lang="en-GB" b="1" kern="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– </a:t>
            </a:r>
            <a:r>
              <a:rPr lang="en-GB" b="1" kern="0" dirty="0" err="1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MoaD</a:t>
            </a:r>
            <a:r>
              <a:rPr lang="en-GB" b="1" kern="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from E. coli)</a:t>
            </a:r>
            <a:endParaRPr lang="es-ES" dirty="0"/>
          </a:p>
        </p:txBody>
      </p:sp>
      <p:sp>
        <p:nvSpPr>
          <p:cNvPr id="12" name="Shape 126"/>
          <p:cNvSpPr txBox="1"/>
          <p:nvPr/>
        </p:nvSpPr>
        <p:spPr>
          <a:xfrm>
            <a:off x="1778402" y="6172200"/>
            <a:ext cx="4316556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</a:t>
            </a: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UBA1 – yeast)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3" y="2650350"/>
            <a:ext cx="5070797" cy="3328950"/>
          </a:xfrm>
          <a:prstGeom prst="rect">
            <a:avLst/>
          </a:prstGeom>
        </p:spPr>
      </p:pic>
      <p:sp>
        <p:nvSpPr>
          <p:cNvPr id="13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1: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649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738329" y="2554870"/>
            <a:ext cx="8713754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83397" y="1916827"/>
            <a:ext cx="882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I: Hydrophobic interactions + H bond</a:t>
            </a:r>
            <a:endParaRPr lang="ca-ES" sz="3600" dirty="0"/>
          </a:p>
        </p:txBody>
      </p:sp>
      <p:sp>
        <p:nvSpPr>
          <p:cNvPr id="11" name="Shape 126"/>
          <p:cNvSpPr txBox="1"/>
          <p:nvPr/>
        </p:nvSpPr>
        <p:spPr>
          <a:xfrm>
            <a:off x="10452083" y="6056096"/>
            <a:ext cx="1787711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</a:t>
            </a:r>
            <a:endParaRPr lang="en-GB" b="1" kern="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UBA1 – yeast)</a:t>
            </a:r>
          </a:p>
        </p:txBody>
      </p:sp>
      <p:sp>
        <p:nvSpPr>
          <p:cNvPr id="12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1: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366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164281" y="1530453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II: H bonds + salt bridge</a:t>
            </a:r>
            <a:endParaRPr lang="en-GB" sz="36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778591" y="2554870"/>
            <a:ext cx="8713754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Shape 158"/>
          <p:cNvSpPr txBox="1"/>
          <p:nvPr/>
        </p:nvSpPr>
        <p:spPr>
          <a:xfrm>
            <a:off x="4699774" y="4737402"/>
            <a:ext cx="362599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R72</a:t>
            </a:r>
          </a:p>
        </p:txBody>
      </p:sp>
      <p:sp>
        <p:nvSpPr>
          <p:cNvPr id="29" name="Shape 159"/>
          <p:cNvSpPr txBox="1"/>
          <p:nvPr/>
        </p:nvSpPr>
        <p:spPr>
          <a:xfrm>
            <a:off x="4156874" y="5157083"/>
            <a:ext cx="436338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Q576</a:t>
            </a:r>
          </a:p>
        </p:txBody>
      </p:sp>
      <p:sp>
        <p:nvSpPr>
          <p:cNvPr id="30" name="Shape 160"/>
          <p:cNvSpPr txBox="1"/>
          <p:nvPr/>
        </p:nvSpPr>
        <p:spPr>
          <a:xfrm>
            <a:off x="5116106" y="4736213"/>
            <a:ext cx="530239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9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591</a:t>
            </a:r>
            <a:endParaRPr lang="en-GB" sz="9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61"/>
          <p:cNvSpPr txBox="1"/>
          <p:nvPr/>
        </p:nvSpPr>
        <p:spPr>
          <a:xfrm>
            <a:off x="4968934" y="5771773"/>
            <a:ext cx="412292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S589</a:t>
            </a:r>
          </a:p>
        </p:txBody>
      </p:sp>
      <p:sp>
        <p:nvSpPr>
          <p:cNvPr id="32" name="Shape 162"/>
          <p:cNvSpPr txBox="1"/>
          <p:nvPr/>
        </p:nvSpPr>
        <p:spPr>
          <a:xfrm>
            <a:off x="5083581" y="5010527"/>
            <a:ext cx="365805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R42</a:t>
            </a:r>
          </a:p>
        </p:txBody>
      </p:sp>
      <p:sp>
        <p:nvSpPr>
          <p:cNvPr id="33" name="Shape 163"/>
          <p:cNvSpPr txBox="1"/>
          <p:nvPr/>
        </p:nvSpPr>
        <p:spPr>
          <a:xfrm>
            <a:off x="4897377" y="4089330"/>
            <a:ext cx="365805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R74</a:t>
            </a:r>
          </a:p>
        </p:txBody>
      </p:sp>
      <p:sp>
        <p:nvSpPr>
          <p:cNvPr id="34" name="Shape 164"/>
          <p:cNvSpPr txBox="1"/>
          <p:nvPr/>
        </p:nvSpPr>
        <p:spPr>
          <a:xfrm>
            <a:off x="5713357" y="4144292"/>
            <a:ext cx="413896" cy="228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9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E594</a:t>
            </a:r>
            <a:endParaRPr lang="en-GB" sz="9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26"/>
          <p:cNvSpPr txBox="1"/>
          <p:nvPr/>
        </p:nvSpPr>
        <p:spPr>
          <a:xfrm>
            <a:off x="10452083" y="6056096"/>
            <a:ext cx="1787711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</a:t>
            </a:r>
            <a:endParaRPr lang="en-GB" b="1" kern="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UBA1 – yeast)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 flipH="1" flipV="1">
            <a:off x="5920305" y="5647674"/>
            <a:ext cx="1390451" cy="5816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385223" y="6084818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Crossover </a:t>
            </a:r>
            <a:r>
              <a:rPr lang="es-ES" dirty="0" err="1" smtClean="0">
                <a:solidFill>
                  <a:schemeClr val="bg1"/>
                </a:solidFill>
              </a:rPr>
              <a:t>loop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21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1: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320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745094" y="2457133"/>
            <a:ext cx="8654504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10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11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12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13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14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Shape 156"/>
          <p:cNvSpPr txBox="1">
            <a:spLocks noGrp="1"/>
          </p:cNvSpPr>
          <p:nvPr>
            <p:ph type="title"/>
          </p:nvPr>
        </p:nvSpPr>
        <p:spPr>
          <a:xfrm>
            <a:off x="1164281" y="1519023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III: more H bonds</a:t>
            </a:r>
            <a:endParaRPr lang="en-GB" sz="360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6"/>
          <p:cNvSpPr txBox="1"/>
          <p:nvPr/>
        </p:nvSpPr>
        <p:spPr>
          <a:xfrm>
            <a:off x="10452083" y="6056096"/>
            <a:ext cx="1787711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</a:t>
            </a:r>
            <a:endParaRPr lang="en-GB" b="1" kern="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UBA1 – yeast)</a:t>
            </a:r>
          </a:p>
        </p:txBody>
      </p:sp>
      <p:sp>
        <p:nvSpPr>
          <p:cNvPr id="12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1: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862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contingut 2"/>
          <p:cNvSpPr txBox="1">
            <a:spLocks/>
          </p:cNvSpPr>
          <p:nvPr/>
        </p:nvSpPr>
        <p:spPr>
          <a:xfrm>
            <a:off x="834779" y="1865598"/>
            <a:ext cx="2858442" cy="4765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</a:t>
            </a:r>
            <a:r>
              <a:rPr kumimoji="0" lang="ca-E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Introduction</a:t>
            </a:r>
            <a:endParaRPr kumimoji="0" lang="ca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ca-E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Ubiquitin</a:t>
            </a:r>
            <a:endParaRPr kumimoji="0" lang="ca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2.1. SCOP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2.2.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structure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2.3.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Origin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conservation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2.4.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Ubiquitin-like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proteins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2.5.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Relevant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residues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</a:t>
            </a:r>
            <a:r>
              <a:rPr kumimoji="0" lang="ca-E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Polyubiquitins</a:t>
            </a:r>
            <a:endParaRPr kumimoji="0" lang="ca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3.1. Linear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chains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(K63, M1)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3.2.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Tetraubiquitin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(K48)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4. E1 </a:t>
            </a:r>
            <a:r>
              <a:rPr kumimoji="0" lang="ca-E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enzymes</a:t>
            </a:r>
            <a:endParaRPr kumimoji="0" lang="ca-E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4.1.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Domains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4.2.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Interaction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ubiquitin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4.3.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Adenylation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reaction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4.4.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Thioester</a:t>
            </a: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a-E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bond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 Conclusions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ítol 1"/>
          <p:cNvSpPr txBox="1">
            <a:spLocks/>
          </p:cNvSpPr>
          <p:nvPr/>
        </p:nvSpPr>
        <p:spPr>
          <a:xfrm>
            <a:off x="585403" y="27230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INDEX</a:t>
            </a:r>
            <a:endParaRPr kumimoji="0" lang="es-ES" sz="6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U84839\Desktop\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981" y="1946202"/>
            <a:ext cx="3681528" cy="4717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8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67" y="64959"/>
            <a:ext cx="10004436" cy="64777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10574127" y="1413491"/>
            <a:ext cx="92740" cy="1085851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53" name="Shape 53"/>
          <p:cNvSpPr/>
          <p:nvPr/>
        </p:nvSpPr>
        <p:spPr>
          <a:xfrm>
            <a:off x="2117060" y="2732691"/>
            <a:ext cx="92740" cy="1085851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8975902" y="1413491"/>
            <a:ext cx="92740" cy="1085851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8" name="Shape 53"/>
          <p:cNvSpPr/>
          <p:nvPr/>
        </p:nvSpPr>
        <p:spPr>
          <a:xfrm>
            <a:off x="1985193" y="2732691"/>
            <a:ext cx="92740" cy="1085851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9" name="QuadreDeText 8"/>
          <p:cNvSpPr txBox="1"/>
          <p:nvPr/>
        </p:nvSpPr>
        <p:spPr>
          <a:xfrm>
            <a:off x="11067656" y="6372998"/>
            <a:ext cx="99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bg1"/>
                </a:solidFill>
              </a:rPr>
              <a:t>T-coffee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87" y="411937"/>
            <a:ext cx="11272345" cy="581841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10471459" y="3450386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64" name="Shape 64"/>
          <p:cNvSpPr/>
          <p:nvPr/>
        </p:nvSpPr>
        <p:spPr>
          <a:xfrm>
            <a:off x="10639240" y="3450386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65" name="Shape 65"/>
          <p:cNvSpPr/>
          <p:nvPr/>
        </p:nvSpPr>
        <p:spPr>
          <a:xfrm>
            <a:off x="10857075" y="3450386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11024607" y="3450386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9" name="QuadreDeText 8"/>
          <p:cNvSpPr txBox="1"/>
          <p:nvPr/>
        </p:nvSpPr>
        <p:spPr>
          <a:xfrm>
            <a:off x="11067656" y="6372998"/>
            <a:ext cx="99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bg1"/>
                </a:solidFill>
              </a:rPr>
              <a:t>T-coffee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Shape 63"/>
          <p:cNvSpPr/>
          <p:nvPr/>
        </p:nvSpPr>
        <p:spPr>
          <a:xfrm>
            <a:off x="4382404" y="506533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10" name="Shape 63"/>
          <p:cNvSpPr/>
          <p:nvPr/>
        </p:nvSpPr>
        <p:spPr>
          <a:xfrm>
            <a:off x="4221802" y="506533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11" name="Shape 63"/>
          <p:cNvSpPr/>
          <p:nvPr/>
        </p:nvSpPr>
        <p:spPr>
          <a:xfrm>
            <a:off x="3097852" y="497008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12" name="Shape 63"/>
          <p:cNvSpPr/>
          <p:nvPr/>
        </p:nvSpPr>
        <p:spPr>
          <a:xfrm>
            <a:off x="4649807" y="497008"/>
            <a:ext cx="100606" cy="1244796"/>
          </a:xfrm>
          <a:prstGeom prst="rect">
            <a:avLst/>
          </a:prstGeom>
          <a:solidFill>
            <a:schemeClr val="accent1">
              <a:alpha val="3154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1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35" y="1907273"/>
            <a:ext cx="7532177" cy="4950727"/>
          </a:xfrm>
          <a:prstGeom prst="rect">
            <a:avLst/>
          </a:prstGeom>
        </p:spPr>
      </p:pic>
      <p:sp>
        <p:nvSpPr>
          <p:cNvPr id="10" name="Shape 126"/>
          <p:cNvSpPr txBox="1"/>
          <p:nvPr/>
        </p:nvSpPr>
        <p:spPr>
          <a:xfrm>
            <a:off x="9269012" y="6152351"/>
            <a:ext cx="2922988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 (Ubiquitin – Human)</a:t>
            </a:r>
          </a:p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(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UBA1 – yeast)</a:t>
            </a:r>
          </a:p>
        </p:txBody>
      </p:sp>
      <p:sp>
        <p:nvSpPr>
          <p:cNvPr id="12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alibri" panose="020F0502020204030204" pitchFamily="34" charset="0"/>
              </a:rPr>
              <a:t>SUPERIMPOSITION OF FREE UB </a:t>
            </a:r>
            <a:r>
              <a:rPr lang="es-ES" sz="2400" b="1" dirty="0">
                <a:latin typeface="Calibri" panose="020F0502020204030204" pitchFamily="34" charset="0"/>
              </a:rPr>
              <a:t>vs</a:t>
            </a:r>
            <a:r>
              <a:rPr lang="es-ES" b="1" dirty="0">
                <a:latin typeface="Calibri" panose="020F0502020204030204" pitchFamily="34" charset="0"/>
              </a:rPr>
              <a:t> e1-UB</a:t>
            </a:r>
          </a:p>
        </p:txBody>
      </p:sp>
    </p:spTree>
    <p:extLst>
      <p:ext uri="{BB962C8B-B14F-4D97-AF65-F5344CB8AC3E}">
        <p14:creationId xmlns:p14="http://schemas.microsoft.com/office/powerpoint/2010/main" val="14043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idx="1"/>
          </p:nvPr>
        </p:nvSpPr>
        <p:spPr>
          <a:xfrm>
            <a:off x="4757450" y="3538677"/>
            <a:ext cx="3855175" cy="6713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GB" sz="2800" dirty="0">
                <a:sym typeface="Calibri"/>
              </a:rPr>
              <a:t>Nucleophilic Attack</a:t>
            </a:r>
          </a:p>
        </p:txBody>
      </p:sp>
      <p:cxnSp>
        <p:nvCxnSpPr>
          <p:cNvPr id="3" name="Connector recte 2"/>
          <p:cNvCxnSpPr/>
          <p:nvPr/>
        </p:nvCxnSpPr>
        <p:spPr>
          <a:xfrm flipV="1">
            <a:off x="4566297" y="3052324"/>
            <a:ext cx="110971" cy="62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 recte 13"/>
          <p:cNvCxnSpPr/>
          <p:nvPr/>
        </p:nvCxnSpPr>
        <p:spPr>
          <a:xfrm flipV="1">
            <a:off x="4796409" y="3052324"/>
            <a:ext cx="110971" cy="62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 recte 14"/>
          <p:cNvCxnSpPr/>
          <p:nvPr/>
        </p:nvCxnSpPr>
        <p:spPr>
          <a:xfrm flipV="1">
            <a:off x="5098248" y="3054080"/>
            <a:ext cx="110971" cy="62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 recte 17"/>
          <p:cNvCxnSpPr/>
          <p:nvPr/>
        </p:nvCxnSpPr>
        <p:spPr>
          <a:xfrm>
            <a:off x="4673799" y="3047885"/>
            <a:ext cx="128177" cy="62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 recte 18"/>
          <p:cNvCxnSpPr/>
          <p:nvPr/>
        </p:nvCxnSpPr>
        <p:spPr>
          <a:xfrm flipH="1" flipV="1">
            <a:off x="4672044" y="2944783"/>
            <a:ext cx="1" cy="1123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 recte 21"/>
          <p:cNvCxnSpPr/>
          <p:nvPr/>
        </p:nvCxnSpPr>
        <p:spPr>
          <a:xfrm>
            <a:off x="4968874" y="3057692"/>
            <a:ext cx="128177" cy="62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 recte 22"/>
          <p:cNvCxnSpPr/>
          <p:nvPr/>
        </p:nvCxnSpPr>
        <p:spPr>
          <a:xfrm>
            <a:off x="5207761" y="3055836"/>
            <a:ext cx="128177" cy="621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 recte 26"/>
          <p:cNvCxnSpPr/>
          <p:nvPr/>
        </p:nvCxnSpPr>
        <p:spPr>
          <a:xfrm flipH="1" flipV="1">
            <a:off x="4697483" y="2946793"/>
            <a:ext cx="1" cy="1123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 recte 27"/>
          <p:cNvCxnSpPr/>
          <p:nvPr/>
        </p:nvCxnSpPr>
        <p:spPr>
          <a:xfrm flipH="1" flipV="1">
            <a:off x="5089061" y="3117272"/>
            <a:ext cx="1" cy="1123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 recte 28"/>
          <p:cNvCxnSpPr/>
          <p:nvPr/>
        </p:nvCxnSpPr>
        <p:spPr>
          <a:xfrm flipH="1" flipV="1">
            <a:off x="5114500" y="3115772"/>
            <a:ext cx="1" cy="1123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QuadreDeText 20"/>
          <p:cNvSpPr txBox="1"/>
          <p:nvPr/>
        </p:nvSpPr>
        <p:spPr>
          <a:xfrm>
            <a:off x="4831435" y="2844535"/>
            <a:ext cx="16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H</a:t>
            </a:r>
          </a:p>
          <a:p>
            <a:r>
              <a:rPr lang="ca-ES" sz="600" b="1" dirty="0">
                <a:solidFill>
                  <a:schemeClr val="bg1"/>
                </a:solidFill>
              </a:rPr>
              <a:t>N</a:t>
            </a:r>
            <a:endParaRPr lang="ca-ES" sz="600" b="1" dirty="0" smtClean="0">
              <a:solidFill>
                <a:schemeClr val="bg1"/>
              </a:solidFill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4996116" y="3174512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2" name="QuadreDeText 31"/>
          <p:cNvSpPr txBox="1"/>
          <p:nvPr/>
        </p:nvSpPr>
        <p:spPr>
          <a:xfrm>
            <a:off x="4390318" y="3030292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3" name="QuadreDeText 32"/>
          <p:cNvSpPr txBox="1"/>
          <p:nvPr/>
        </p:nvSpPr>
        <p:spPr>
          <a:xfrm>
            <a:off x="4579060" y="2798369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34" name="Connector recte 33"/>
          <p:cNvCxnSpPr/>
          <p:nvPr/>
        </p:nvCxnSpPr>
        <p:spPr>
          <a:xfrm flipV="1">
            <a:off x="3325163" y="2737862"/>
            <a:ext cx="89381" cy="923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 recte 35"/>
          <p:cNvCxnSpPr/>
          <p:nvPr/>
        </p:nvCxnSpPr>
        <p:spPr>
          <a:xfrm flipV="1">
            <a:off x="3325701" y="2819793"/>
            <a:ext cx="3047" cy="1073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 recte 38"/>
          <p:cNvCxnSpPr/>
          <p:nvPr/>
        </p:nvCxnSpPr>
        <p:spPr>
          <a:xfrm flipV="1">
            <a:off x="3408321" y="2641843"/>
            <a:ext cx="3047" cy="1073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 recte 39"/>
          <p:cNvCxnSpPr/>
          <p:nvPr/>
        </p:nvCxnSpPr>
        <p:spPr>
          <a:xfrm>
            <a:off x="3234519" y="2828800"/>
            <a:ext cx="85393" cy="23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 recte 41"/>
          <p:cNvCxnSpPr/>
          <p:nvPr/>
        </p:nvCxnSpPr>
        <p:spPr>
          <a:xfrm>
            <a:off x="3241831" y="2807382"/>
            <a:ext cx="85393" cy="23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QuadreDeText 42"/>
          <p:cNvSpPr txBox="1"/>
          <p:nvPr/>
        </p:nvSpPr>
        <p:spPr>
          <a:xfrm>
            <a:off x="3091610" y="2713976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4" name="QuadreDeText 43"/>
          <p:cNvSpPr txBox="1"/>
          <p:nvPr/>
        </p:nvSpPr>
        <p:spPr>
          <a:xfrm>
            <a:off x="3195681" y="2874934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45" name="Connector recte 44"/>
          <p:cNvCxnSpPr/>
          <p:nvPr/>
        </p:nvCxnSpPr>
        <p:spPr>
          <a:xfrm flipV="1">
            <a:off x="3216949" y="3010841"/>
            <a:ext cx="89381" cy="9234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or recte 45"/>
          <p:cNvCxnSpPr/>
          <p:nvPr/>
        </p:nvCxnSpPr>
        <p:spPr>
          <a:xfrm>
            <a:off x="3180398" y="3198115"/>
            <a:ext cx="81823" cy="14978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QuadreDeText 51"/>
          <p:cNvSpPr txBox="1"/>
          <p:nvPr/>
        </p:nvSpPr>
        <p:spPr>
          <a:xfrm>
            <a:off x="3045546" y="3055836"/>
            <a:ext cx="399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accent1"/>
                </a:solidFill>
              </a:rPr>
              <a:t>Mg</a:t>
            </a:r>
            <a:r>
              <a:rPr lang="ca-ES" sz="600" b="1" baseline="30000" dirty="0" smtClean="0">
                <a:solidFill>
                  <a:schemeClr val="accent1"/>
                </a:solidFill>
              </a:rPr>
              <a:t>2+</a:t>
            </a:r>
          </a:p>
        </p:txBody>
      </p:sp>
      <p:sp>
        <p:nvSpPr>
          <p:cNvPr id="225" name="Shape 225"/>
          <p:cNvSpPr/>
          <p:nvPr/>
        </p:nvSpPr>
        <p:spPr>
          <a:xfrm>
            <a:off x="5270323" y="2782437"/>
            <a:ext cx="611778" cy="608941"/>
          </a:xfrm>
          <a:prstGeom prst="ellipse">
            <a:avLst/>
          </a:prstGeom>
          <a:solidFill>
            <a:srgbClr val="FF9900"/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-GB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Ub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Shape 225"/>
          <p:cNvSpPr/>
          <p:nvPr/>
        </p:nvSpPr>
        <p:spPr>
          <a:xfrm>
            <a:off x="3102432" y="2300872"/>
            <a:ext cx="611778" cy="347026"/>
          </a:xfrm>
          <a:prstGeom prst="roundRect">
            <a:avLst/>
          </a:prstGeom>
          <a:solidFill>
            <a:srgbClr val="CF07A9"/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E1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4" name="Connector recte 53"/>
          <p:cNvCxnSpPr/>
          <p:nvPr/>
        </p:nvCxnSpPr>
        <p:spPr>
          <a:xfrm>
            <a:off x="4039038" y="3470252"/>
            <a:ext cx="89177" cy="877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 recte 55"/>
          <p:cNvCxnSpPr/>
          <p:nvPr/>
        </p:nvCxnSpPr>
        <p:spPr>
          <a:xfrm>
            <a:off x="4039038" y="3719204"/>
            <a:ext cx="44589" cy="944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or recte 57"/>
          <p:cNvCxnSpPr/>
          <p:nvPr/>
        </p:nvCxnSpPr>
        <p:spPr>
          <a:xfrm flipV="1">
            <a:off x="4176192" y="3842373"/>
            <a:ext cx="112766" cy="60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or recte 59"/>
          <p:cNvCxnSpPr/>
          <p:nvPr/>
        </p:nvCxnSpPr>
        <p:spPr>
          <a:xfrm flipV="1">
            <a:off x="4282364" y="3750103"/>
            <a:ext cx="57472" cy="96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or recte 61"/>
          <p:cNvCxnSpPr/>
          <p:nvPr/>
        </p:nvCxnSpPr>
        <p:spPr>
          <a:xfrm flipV="1">
            <a:off x="4040754" y="3541236"/>
            <a:ext cx="85263" cy="1859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or recte 63"/>
          <p:cNvCxnSpPr/>
          <p:nvPr/>
        </p:nvCxnSpPr>
        <p:spPr>
          <a:xfrm flipV="1">
            <a:off x="4126017" y="3552211"/>
            <a:ext cx="14827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or recte 65"/>
          <p:cNvCxnSpPr/>
          <p:nvPr/>
        </p:nvCxnSpPr>
        <p:spPr>
          <a:xfrm>
            <a:off x="4269694" y="3551425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or recte 67"/>
          <p:cNvCxnSpPr/>
          <p:nvPr/>
        </p:nvCxnSpPr>
        <p:spPr>
          <a:xfrm>
            <a:off x="4255714" y="3570055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or recte 68"/>
          <p:cNvCxnSpPr/>
          <p:nvPr/>
        </p:nvCxnSpPr>
        <p:spPr>
          <a:xfrm flipV="1">
            <a:off x="4176400" y="3818494"/>
            <a:ext cx="98106" cy="2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or recte 78"/>
          <p:cNvCxnSpPr/>
          <p:nvPr/>
        </p:nvCxnSpPr>
        <p:spPr>
          <a:xfrm flipH="1" flipV="1">
            <a:off x="3931388" y="3699520"/>
            <a:ext cx="105587" cy="186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or recte 82"/>
          <p:cNvCxnSpPr/>
          <p:nvPr/>
        </p:nvCxnSpPr>
        <p:spPr>
          <a:xfrm flipV="1">
            <a:off x="3848189" y="3467679"/>
            <a:ext cx="132387" cy="745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or recte 86"/>
          <p:cNvCxnSpPr/>
          <p:nvPr/>
        </p:nvCxnSpPr>
        <p:spPr>
          <a:xfrm>
            <a:off x="3851279" y="3534422"/>
            <a:ext cx="40119" cy="1294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or recte 91"/>
          <p:cNvCxnSpPr/>
          <p:nvPr/>
        </p:nvCxnSpPr>
        <p:spPr>
          <a:xfrm flipV="1">
            <a:off x="3878834" y="3500046"/>
            <a:ext cx="96933" cy="504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QuadreDeText 93"/>
          <p:cNvSpPr txBox="1"/>
          <p:nvPr/>
        </p:nvSpPr>
        <p:spPr>
          <a:xfrm>
            <a:off x="4250902" y="3615666"/>
            <a:ext cx="159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6" name="QuadreDeText 95"/>
          <p:cNvSpPr txBox="1"/>
          <p:nvPr/>
        </p:nvSpPr>
        <p:spPr>
          <a:xfrm>
            <a:off x="4030002" y="3727255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7" name="QuadreDeText 96"/>
          <p:cNvSpPr txBox="1"/>
          <p:nvPr/>
        </p:nvSpPr>
        <p:spPr>
          <a:xfrm>
            <a:off x="3900660" y="3357017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8" name="QuadreDeText 97"/>
          <p:cNvSpPr txBox="1"/>
          <p:nvPr/>
        </p:nvSpPr>
        <p:spPr>
          <a:xfrm>
            <a:off x="3791411" y="3601564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9" name="QuadreDeText 98"/>
          <p:cNvSpPr txBox="1"/>
          <p:nvPr/>
        </p:nvSpPr>
        <p:spPr>
          <a:xfrm>
            <a:off x="4199735" y="3364558"/>
            <a:ext cx="4364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NH2</a:t>
            </a:r>
          </a:p>
        </p:txBody>
      </p:sp>
      <p:cxnSp>
        <p:nvCxnSpPr>
          <p:cNvPr id="100" name="Connector recte 99"/>
          <p:cNvCxnSpPr/>
          <p:nvPr/>
        </p:nvCxnSpPr>
        <p:spPr>
          <a:xfrm flipV="1">
            <a:off x="4271363" y="3490571"/>
            <a:ext cx="24628" cy="617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Connector recte 253"/>
          <p:cNvCxnSpPr/>
          <p:nvPr/>
        </p:nvCxnSpPr>
        <p:spPr>
          <a:xfrm flipV="1">
            <a:off x="3774846" y="3739028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or recte 105"/>
          <p:cNvCxnSpPr/>
          <p:nvPr/>
        </p:nvCxnSpPr>
        <p:spPr>
          <a:xfrm flipV="1">
            <a:off x="3535228" y="3727655"/>
            <a:ext cx="109921" cy="515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or recte 107"/>
          <p:cNvCxnSpPr/>
          <p:nvPr/>
        </p:nvCxnSpPr>
        <p:spPr>
          <a:xfrm>
            <a:off x="3699514" y="3735247"/>
            <a:ext cx="75960" cy="8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or recte 109"/>
          <p:cNvCxnSpPr/>
          <p:nvPr/>
        </p:nvCxnSpPr>
        <p:spPr>
          <a:xfrm>
            <a:off x="3532063" y="3773121"/>
            <a:ext cx="16683" cy="165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or recte 112"/>
          <p:cNvCxnSpPr/>
          <p:nvPr/>
        </p:nvCxnSpPr>
        <p:spPr>
          <a:xfrm flipH="1">
            <a:off x="3692423" y="3827759"/>
            <a:ext cx="79886" cy="1378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nector recte 117"/>
          <p:cNvCxnSpPr/>
          <p:nvPr/>
        </p:nvCxnSpPr>
        <p:spPr>
          <a:xfrm>
            <a:off x="3548746" y="3930820"/>
            <a:ext cx="150768" cy="34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or recte 119"/>
          <p:cNvCxnSpPr/>
          <p:nvPr/>
        </p:nvCxnSpPr>
        <p:spPr>
          <a:xfrm flipV="1">
            <a:off x="3467920" y="3930820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or recte 120"/>
          <p:cNvCxnSpPr/>
          <p:nvPr/>
        </p:nvCxnSpPr>
        <p:spPr>
          <a:xfrm>
            <a:off x="3698155" y="3962183"/>
            <a:ext cx="36084" cy="114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nector recte 122"/>
          <p:cNvCxnSpPr/>
          <p:nvPr/>
        </p:nvCxnSpPr>
        <p:spPr>
          <a:xfrm>
            <a:off x="3430489" y="3744651"/>
            <a:ext cx="103813" cy="368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nector recte 127"/>
          <p:cNvCxnSpPr/>
          <p:nvPr/>
        </p:nvCxnSpPr>
        <p:spPr>
          <a:xfrm flipH="1">
            <a:off x="3430489" y="3620493"/>
            <a:ext cx="6102" cy="1241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QuadreDeText 132"/>
          <p:cNvSpPr txBox="1"/>
          <p:nvPr/>
        </p:nvSpPr>
        <p:spPr>
          <a:xfrm>
            <a:off x="3562762" y="3615666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5" name="QuadreDeText 134"/>
          <p:cNvSpPr txBox="1"/>
          <p:nvPr/>
        </p:nvSpPr>
        <p:spPr>
          <a:xfrm>
            <a:off x="3633849" y="4032690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136" name="QuadreDeText 135"/>
          <p:cNvSpPr txBox="1"/>
          <p:nvPr/>
        </p:nvSpPr>
        <p:spPr>
          <a:xfrm>
            <a:off x="3335192" y="3960957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cxnSp>
        <p:nvCxnSpPr>
          <p:cNvPr id="80" name="Connector recte 79"/>
          <p:cNvCxnSpPr/>
          <p:nvPr/>
        </p:nvCxnSpPr>
        <p:spPr>
          <a:xfrm>
            <a:off x="3305270" y="3607659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 recte 138"/>
          <p:cNvCxnSpPr/>
          <p:nvPr/>
        </p:nvCxnSpPr>
        <p:spPr>
          <a:xfrm>
            <a:off x="3155727" y="3599158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/>
          <p:cNvCxnSpPr/>
          <p:nvPr/>
        </p:nvCxnSpPr>
        <p:spPr>
          <a:xfrm>
            <a:off x="3278560" y="345040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 recte 142"/>
          <p:cNvCxnSpPr/>
          <p:nvPr/>
        </p:nvCxnSpPr>
        <p:spPr>
          <a:xfrm>
            <a:off x="3294931" y="363420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 recte 143"/>
          <p:cNvCxnSpPr/>
          <p:nvPr/>
        </p:nvCxnSpPr>
        <p:spPr>
          <a:xfrm>
            <a:off x="3273268" y="3637038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QuadreDeText 144"/>
          <p:cNvSpPr txBox="1"/>
          <p:nvPr/>
        </p:nvSpPr>
        <p:spPr>
          <a:xfrm>
            <a:off x="3178965" y="3696228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6" name="QuadreDeText 145"/>
          <p:cNvSpPr txBox="1"/>
          <p:nvPr/>
        </p:nvSpPr>
        <p:spPr>
          <a:xfrm>
            <a:off x="3322472" y="3500516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8" name="QuadreDeText 147"/>
          <p:cNvSpPr txBox="1"/>
          <p:nvPr/>
        </p:nvSpPr>
        <p:spPr>
          <a:xfrm>
            <a:off x="3140631" y="3321285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9" name="QuadreDeText 148"/>
          <p:cNvSpPr txBox="1"/>
          <p:nvPr/>
        </p:nvSpPr>
        <p:spPr>
          <a:xfrm>
            <a:off x="3162198" y="3508998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59" name="Connector recte 158"/>
          <p:cNvCxnSpPr/>
          <p:nvPr/>
        </p:nvCxnSpPr>
        <p:spPr>
          <a:xfrm>
            <a:off x="2987427" y="3611254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or recte 159"/>
          <p:cNvCxnSpPr/>
          <p:nvPr/>
        </p:nvCxnSpPr>
        <p:spPr>
          <a:xfrm>
            <a:off x="2837884" y="3602753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 recte 160"/>
          <p:cNvCxnSpPr/>
          <p:nvPr/>
        </p:nvCxnSpPr>
        <p:spPr>
          <a:xfrm>
            <a:off x="2960717" y="3454002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 recte 161"/>
          <p:cNvCxnSpPr/>
          <p:nvPr/>
        </p:nvCxnSpPr>
        <p:spPr>
          <a:xfrm>
            <a:off x="2977088" y="3637802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 recte 162"/>
          <p:cNvCxnSpPr/>
          <p:nvPr/>
        </p:nvCxnSpPr>
        <p:spPr>
          <a:xfrm>
            <a:off x="2955425" y="3640633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QuadreDeText 163"/>
          <p:cNvSpPr txBox="1"/>
          <p:nvPr/>
        </p:nvSpPr>
        <p:spPr>
          <a:xfrm>
            <a:off x="2861122" y="3699823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5" name="QuadreDeText 164"/>
          <p:cNvSpPr txBox="1"/>
          <p:nvPr/>
        </p:nvSpPr>
        <p:spPr>
          <a:xfrm>
            <a:off x="3013122" y="3509773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6" name="QuadreDeText 165"/>
          <p:cNvSpPr txBox="1"/>
          <p:nvPr/>
        </p:nvSpPr>
        <p:spPr>
          <a:xfrm>
            <a:off x="2822788" y="3324880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7" name="QuadreDeText 166"/>
          <p:cNvSpPr txBox="1"/>
          <p:nvPr/>
        </p:nvSpPr>
        <p:spPr>
          <a:xfrm>
            <a:off x="2852848" y="3506931"/>
            <a:ext cx="191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77" name="Connector recte 176"/>
          <p:cNvCxnSpPr/>
          <p:nvPr/>
        </p:nvCxnSpPr>
        <p:spPr>
          <a:xfrm>
            <a:off x="2649621" y="3609089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or recte 177"/>
          <p:cNvCxnSpPr/>
          <p:nvPr/>
        </p:nvCxnSpPr>
        <p:spPr>
          <a:xfrm>
            <a:off x="2500078" y="3600588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or recte 178"/>
          <p:cNvCxnSpPr/>
          <p:nvPr/>
        </p:nvCxnSpPr>
        <p:spPr>
          <a:xfrm>
            <a:off x="2622911" y="345183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 recte 179"/>
          <p:cNvCxnSpPr/>
          <p:nvPr/>
        </p:nvCxnSpPr>
        <p:spPr>
          <a:xfrm>
            <a:off x="2639282" y="363563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or recte 180"/>
          <p:cNvCxnSpPr/>
          <p:nvPr/>
        </p:nvCxnSpPr>
        <p:spPr>
          <a:xfrm>
            <a:off x="2617619" y="3638468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QuadreDeText 181"/>
          <p:cNvSpPr txBox="1"/>
          <p:nvPr/>
        </p:nvSpPr>
        <p:spPr>
          <a:xfrm>
            <a:off x="2523316" y="3697658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83" name="QuadreDeText 182"/>
          <p:cNvSpPr txBox="1"/>
          <p:nvPr/>
        </p:nvSpPr>
        <p:spPr>
          <a:xfrm>
            <a:off x="2678147" y="3513270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84" name="QuadreDeText 183"/>
          <p:cNvSpPr txBox="1"/>
          <p:nvPr/>
        </p:nvSpPr>
        <p:spPr>
          <a:xfrm>
            <a:off x="2484982" y="3322715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85" name="QuadreDeText 184"/>
          <p:cNvSpPr txBox="1"/>
          <p:nvPr/>
        </p:nvSpPr>
        <p:spPr>
          <a:xfrm>
            <a:off x="2506549" y="3510428"/>
            <a:ext cx="1846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86" name="QuadreDeText 185"/>
          <p:cNvSpPr txBox="1"/>
          <p:nvPr/>
        </p:nvSpPr>
        <p:spPr>
          <a:xfrm>
            <a:off x="2288867" y="3507557"/>
            <a:ext cx="382236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HO</a:t>
            </a:r>
          </a:p>
        </p:txBody>
      </p:sp>
      <p:cxnSp>
        <p:nvCxnSpPr>
          <p:cNvPr id="219" name="Connector recte 218"/>
          <p:cNvCxnSpPr/>
          <p:nvPr/>
        </p:nvCxnSpPr>
        <p:spPr>
          <a:xfrm>
            <a:off x="4464831" y="5080006"/>
            <a:ext cx="89177" cy="877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Connector recte 219"/>
          <p:cNvCxnSpPr/>
          <p:nvPr/>
        </p:nvCxnSpPr>
        <p:spPr>
          <a:xfrm>
            <a:off x="4464831" y="5328958"/>
            <a:ext cx="44589" cy="944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Connector recte 220"/>
          <p:cNvCxnSpPr/>
          <p:nvPr/>
        </p:nvCxnSpPr>
        <p:spPr>
          <a:xfrm flipV="1">
            <a:off x="4601985" y="5452127"/>
            <a:ext cx="112766" cy="60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Connector recte 255"/>
          <p:cNvCxnSpPr/>
          <p:nvPr/>
        </p:nvCxnSpPr>
        <p:spPr>
          <a:xfrm flipV="1">
            <a:off x="4708157" y="5359857"/>
            <a:ext cx="57472" cy="96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Connector recte 256"/>
          <p:cNvCxnSpPr/>
          <p:nvPr/>
        </p:nvCxnSpPr>
        <p:spPr>
          <a:xfrm flipV="1">
            <a:off x="4466547" y="5150990"/>
            <a:ext cx="85263" cy="1859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Connector recte 257"/>
          <p:cNvCxnSpPr/>
          <p:nvPr/>
        </p:nvCxnSpPr>
        <p:spPr>
          <a:xfrm flipV="1">
            <a:off x="4551810" y="5161965"/>
            <a:ext cx="14827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Connector recte 258"/>
          <p:cNvCxnSpPr/>
          <p:nvPr/>
        </p:nvCxnSpPr>
        <p:spPr>
          <a:xfrm>
            <a:off x="4695487" y="5161179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Connector recte 259"/>
          <p:cNvCxnSpPr/>
          <p:nvPr/>
        </p:nvCxnSpPr>
        <p:spPr>
          <a:xfrm>
            <a:off x="4681507" y="5179809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Connector recte 260"/>
          <p:cNvCxnSpPr/>
          <p:nvPr/>
        </p:nvCxnSpPr>
        <p:spPr>
          <a:xfrm flipV="1">
            <a:off x="4602193" y="5428248"/>
            <a:ext cx="98106" cy="2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Connector recte 261"/>
          <p:cNvCxnSpPr/>
          <p:nvPr/>
        </p:nvCxnSpPr>
        <p:spPr>
          <a:xfrm flipH="1" flipV="1">
            <a:off x="4357181" y="5309274"/>
            <a:ext cx="105587" cy="186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Connector recte 262"/>
          <p:cNvCxnSpPr/>
          <p:nvPr/>
        </p:nvCxnSpPr>
        <p:spPr>
          <a:xfrm flipV="1">
            <a:off x="4273982" y="5077433"/>
            <a:ext cx="132387" cy="745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Connector recte 263"/>
          <p:cNvCxnSpPr/>
          <p:nvPr/>
        </p:nvCxnSpPr>
        <p:spPr>
          <a:xfrm>
            <a:off x="4277072" y="5144176"/>
            <a:ext cx="40119" cy="1294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Connector recte 264"/>
          <p:cNvCxnSpPr/>
          <p:nvPr/>
        </p:nvCxnSpPr>
        <p:spPr>
          <a:xfrm flipV="1">
            <a:off x="4304627" y="5109800"/>
            <a:ext cx="96933" cy="504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" name="QuadreDeText 265"/>
          <p:cNvSpPr txBox="1"/>
          <p:nvPr/>
        </p:nvSpPr>
        <p:spPr>
          <a:xfrm>
            <a:off x="4676695" y="5225420"/>
            <a:ext cx="159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7" name="QuadreDeText 266"/>
          <p:cNvSpPr txBox="1"/>
          <p:nvPr/>
        </p:nvSpPr>
        <p:spPr>
          <a:xfrm>
            <a:off x="4455795" y="5337009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8" name="QuadreDeText 267"/>
          <p:cNvSpPr txBox="1"/>
          <p:nvPr/>
        </p:nvSpPr>
        <p:spPr>
          <a:xfrm>
            <a:off x="4326453" y="4966771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9" name="QuadreDeText 268"/>
          <p:cNvSpPr txBox="1"/>
          <p:nvPr/>
        </p:nvSpPr>
        <p:spPr>
          <a:xfrm>
            <a:off x="4217204" y="5211318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70" name="QuadreDeText 269"/>
          <p:cNvSpPr txBox="1"/>
          <p:nvPr/>
        </p:nvSpPr>
        <p:spPr>
          <a:xfrm>
            <a:off x="4625528" y="4974312"/>
            <a:ext cx="4364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NH2</a:t>
            </a:r>
          </a:p>
        </p:txBody>
      </p:sp>
      <p:cxnSp>
        <p:nvCxnSpPr>
          <p:cNvPr id="271" name="Connector recte 270"/>
          <p:cNvCxnSpPr/>
          <p:nvPr/>
        </p:nvCxnSpPr>
        <p:spPr>
          <a:xfrm flipV="1">
            <a:off x="4697156" y="5100325"/>
            <a:ext cx="24628" cy="617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Connector recte 271"/>
          <p:cNvCxnSpPr/>
          <p:nvPr/>
        </p:nvCxnSpPr>
        <p:spPr>
          <a:xfrm flipV="1">
            <a:off x="4200639" y="5348782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Connector recte 272"/>
          <p:cNvCxnSpPr/>
          <p:nvPr/>
        </p:nvCxnSpPr>
        <p:spPr>
          <a:xfrm flipV="1">
            <a:off x="3961021" y="5337409"/>
            <a:ext cx="109921" cy="515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Connector recte 273"/>
          <p:cNvCxnSpPr/>
          <p:nvPr/>
        </p:nvCxnSpPr>
        <p:spPr>
          <a:xfrm>
            <a:off x="4125307" y="5345001"/>
            <a:ext cx="75960" cy="8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Connector recte 274"/>
          <p:cNvCxnSpPr/>
          <p:nvPr/>
        </p:nvCxnSpPr>
        <p:spPr>
          <a:xfrm>
            <a:off x="3957856" y="5382875"/>
            <a:ext cx="16683" cy="165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Connector recte 275"/>
          <p:cNvCxnSpPr/>
          <p:nvPr/>
        </p:nvCxnSpPr>
        <p:spPr>
          <a:xfrm flipH="1">
            <a:off x="4118216" y="5437513"/>
            <a:ext cx="79886" cy="1378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Connector recte 276"/>
          <p:cNvCxnSpPr/>
          <p:nvPr/>
        </p:nvCxnSpPr>
        <p:spPr>
          <a:xfrm>
            <a:off x="3974539" y="5540574"/>
            <a:ext cx="150768" cy="34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Connector recte 277"/>
          <p:cNvCxnSpPr/>
          <p:nvPr/>
        </p:nvCxnSpPr>
        <p:spPr>
          <a:xfrm flipV="1">
            <a:off x="3893713" y="5540574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Connector recte 278"/>
          <p:cNvCxnSpPr/>
          <p:nvPr/>
        </p:nvCxnSpPr>
        <p:spPr>
          <a:xfrm>
            <a:off x="4123948" y="5571937"/>
            <a:ext cx="36084" cy="114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Connector recte 279"/>
          <p:cNvCxnSpPr/>
          <p:nvPr/>
        </p:nvCxnSpPr>
        <p:spPr>
          <a:xfrm>
            <a:off x="3856282" y="5354405"/>
            <a:ext cx="103813" cy="368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QuadreDeText 281"/>
          <p:cNvSpPr txBox="1"/>
          <p:nvPr/>
        </p:nvSpPr>
        <p:spPr>
          <a:xfrm>
            <a:off x="3988555" y="5225420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3" name="QuadreDeText 282"/>
          <p:cNvSpPr txBox="1"/>
          <p:nvPr/>
        </p:nvSpPr>
        <p:spPr>
          <a:xfrm>
            <a:off x="4059642" y="5642444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284" name="QuadreDeText 283"/>
          <p:cNvSpPr txBox="1"/>
          <p:nvPr/>
        </p:nvSpPr>
        <p:spPr>
          <a:xfrm>
            <a:off x="3760985" y="5570711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291" name="QuadreDeText 290"/>
          <p:cNvSpPr txBox="1"/>
          <p:nvPr/>
        </p:nvSpPr>
        <p:spPr>
          <a:xfrm>
            <a:off x="3748265" y="5110270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2" name="QuadreDeText 291"/>
          <p:cNvSpPr txBox="1"/>
          <p:nvPr/>
        </p:nvSpPr>
        <p:spPr>
          <a:xfrm>
            <a:off x="3453070" y="4929276"/>
            <a:ext cx="2800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>
                <a:solidFill>
                  <a:schemeClr val="bg1"/>
                </a:solidFill>
              </a:rPr>
              <a:t>O</a:t>
            </a:r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endParaRPr lang="ca-ES" sz="600" b="1" dirty="0">
              <a:solidFill>
                <a:schemeClr val="bg1"/>
              </a:solidFill>
            </a:endParaRPr>
          </a:p>
        </p:txBody>
      </p:sp>
      <p:sp>
        <p:nvSpPr>
          <p:cNvPr id="293" name="QuadreDeText 292"/>
          <p:cNvSpPr txBox="1"/>
          <p:nvPr/>
        </p:nvSpPr>
        <p:spPr>
          <a:xfrm>
            <a:off x="3459522" y="5124063"/>
            <a:ext cx="195453" cy="18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313" name="Connector recte 312"/>
          <p:cNvCxnSpPr/>
          <p:nvPr/>
        </p:nvCxnSpPr>
        <p:spPr>
          <a:xfrm flipH="1">
            <a:off x="3856282" y="5230247"/>
            <a:ext cx="6102" cy="1241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Connector recte 314"/>
          <p:cNvCxnSpPr/>
          <p:nvPr/>
        </p:nvCxnSpPr>
        <p:spPr>
          <a:xfrm>
            <a:off x="3445494" y="5208912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or recte 315"/>
          <p:cNvCxnSpPr/>
          <p:nvPr/>
        </p:nvCxnSpPr>
        <p:spPr>
          <a:xfrm>
            <a:off x="3568327" y="5060161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or recte 316"/>
          <p:cNvCxnSpPr/>
          <p:nvPr/>
        </p:nvCxnSpPr>
        <p:spPr>
          <a:xfrm>
            <a:off x="3584698" y="5243961"/>
            <a:ext cx="55600" cy="1104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QuadreDeText 318"/>
          <p:cNvSpPr txBox="1"/>
          <p:nvPr/>
        </p:nvSpPr>
        <p:spPr>
          <a:xfrm>
            <a:off x="3553053" y="5278644"/>
            <a:ext cx="275476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endParaRPr lang="ca-ES" sz="600" b="1" dirty="0" smtClean="0">
              <a:solidFill>
                <a:schemeClr val="bg1"/>
              </a:solidFill>
            </a:endParaRPr>
          </a:p>
        </p:txBody>
      </p:sp>
      <p:sp>
        <p:nvSpPr>
          <p:cNvPr id="326" name="QuadreDeText 325"/>
          <p:cNvSpPr txBox="1"/>
          <p:nvPr/>
        </p:nvSpPr>
        <p:spPr>
          <a:xfrm>
            <a:off x="3302889" y="5119527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27" name="QuadreDeText 326"/>
          <p:cNvSpPr txBox="1"/>
          <p:nvPr/>
        </p:nvSpPr>
        <p:spPr>
          <a:xfrm>
            <a:off x="3133027" y="4914162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grpSp>
        <p:nvGrpSpPr>
          <p:cNvPr id="2" name="Agrupa 106"/>
          <p:cNvGrpSpPr/>
          <p:nvPr/>
        </p:nvGrpSpPr>
        <p:grpSpPr>
          <a:xfrm flipH="1">
            <a:off x="1949124" y="4879852"/>
            <a:ext cx="1423013" cy="608941"/>
            <a:chOff x="4398192" y="4506743"/>
            <a:chExt cx="1315804" cy="608941"/>
          </a:xfrm>
        </p:grpSpPr>
        <p:cxnSp>
          <p:nvCxnSpPr>
            <p:cNvPr id="339" name="Connector recte 338"/>
            <p:cNvCxnSpPr/>
            <p:nvPr/>
          </p:nvCxnSpPr>
          <p:spPr>
            <a:xfrm flipV="1">
              <a:off x="4398192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Connector recte 339"/>
            <p:cNvCxnSpPr/>
            <p:nvPr/>
          </p:nvCxnSpPr>
          <p:spPr>
            <a:xfrm flipV="1">
              <a:off x="4628304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Connector recte 340"/>
            <p:cNvCxnSpPr/>
            <p:nvPr/>
          </p:nvCxnSpPr>
          <p:spPr>
            <a:xfrm flipV="1">
              <a:off x="4930143" y="4778386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Connector recte 341"/>
            <p:cNvCxnSpPr/>
            <p:nvPr/>
          </p:nvCxnSpPr>
          <p:spPr>
            <a:xfrm>
              <a:off x="4505694" y="4772191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Connector recte 342"/>
            <p:cNvCxnSpPr/>
            <p:nvPr/>
          </p:nvCxnSpPr>
          <p:spPr>
            <a:xfrm flipH="1" flipV="1">
              <a:off x="4503939" y="466908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Connector recte 343"/>
            <p:cNvCxnSpPr/>
            <p:nvPr/>
          </p:nvCxnSpPr>
          <p:spPr>
            <a:xfrm>
              <a:off x="4800769" y="4781998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Connector recte 344"/>
            <p:cNvCxnSpPr/>
            <p:nvPr/>
          </p:nvCxnSpPr>
          <p:spPr>
            <a:xfrm>
              <a:off x="5039656" y="4780142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Connector recte 345"/>
            <p:cNvCxnSpPr/>
            <p:nvPr/>
          </p:nvCxnSpPr>
          <p:spPr>
            <a:xfrm flipH="1" flipV="1">
              <a:off x="4529378" y="467109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Connector recte 346"/>
            <p:cNvCxnSpPr/>
            <p:nvPr/>
          </p:nvCxnSpPr>
          <p:spPr>
            <a:xfrm flipH="1" flipV="1">
              <a:off x="4920956" y="48415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Connector recte 347"/>
            <p:cNvCxnSpPr/>
            <p:nvPr/>
          </p:nvCxnSpPr>
          <p:spPr>
            <a:xfrm flipH="1" flipV="1">
              <a:off x="4946395" y="48400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9" name="QuadreDeText 348"/>
            <p:cNvSpPr txBox="1"/>
            <p:nvPr/>
          </p:nvSpPr>
          <p:spPr>
            <a:xfrm>
              <a:off x="4713252" y="4569382"/>
              <a:ext cx="16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H</a:t>
              </a:r>
            </a:p>
            <a:p>
              <a:r>
                <a:rPr lang="ca-ES" sz="600" b="1" dirty="0">
                  <a:solidFill>
                    <a:schemeClr val="bg1"/>
                  </a:solidFill>
                </a:rPr>
                <a:t>N</a:t>
              </a:r>
              <a:endParaRPr lang="ca-ES" sz="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0" name="QuadreDeText 349"/>
            <p:cNvSpPr txBox="1"/>
            <p:nvPr/>
          </p:nvSpPr>
          <p:spPr>
            <a:xfrm>
              <a:off x="4872179" y="4912466"/>
              <a:ext cx="1646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53" name="Shape 225"/>
            <p:cNvSpPr/>
            <p:nvPr/>
          </p:nvSpPr>
          <p:spPr>
            <a:xfrm>
              <a:off x="5102218" y="4506743"/>
              <a:ext cx="611778" cy="608941"/>
            </a:xfrm>
            <a:prstGeom prst="ellipse">
              <a:avLst/>
            </a:prstGeom>
            <a:solidFill>
              <a:srgbClr val="FF9900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Ub</a:t>
              </a:r>
              <a:endPara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54" name="Connector recte 353"/>
          <p:cNvCxnSpPr/>
          <p:nvPr/>
        </p:nvCxnSpPr>
        <p:spPr>
          <a:xfrm>
            <a:off x="3612980" y="5204304"/>
            <a:ext cx="199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or recte 354"/>
          <p:cNvCxnSpPr/>
          <p:nvPr/>
        </p:nvCxnSpPr>
        <p:spPr>
          <a:xfrm flipH="1">
            <a:off x="3424708" y="5251562"/>
            <a:ext cx="116972" cy="142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Connector recte 379"/>
          <p:cNvCxnSpPr/>
          <p:nvPr/>
        </p:nvCxnSpPr>
        <p:spPr>
          <a:xfrm>
            <a:off x="3457000" y="5639865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Connector recte 380"/>
          <p:cNvCxnSpPr/>
          <p:nvPr/>
        </p:nvCxnSpPr>
        <p:spPr>
          <a:xfrm>
            <a:off x="3307457" y="5631364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Connector recte 381"/>
          <p:cNvCxnSpPr/>
          <p:nvPr/>
        </p:nvCxnSpPr>
        <p:spPr>
          <a:xfrm>
            <a:off x="3430290" y="5482613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nector recte 383"/>
          <p:cNvCxnSpPr/>
          <p:nvPr/>
        </p:nvCxnSpPr>
        <p:spPr>
          <a:xfrm>
            <a:off x="3424998" y="5669244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QuadreDeText 384"/>
          <p:cNvSpPr txBox="1"/>
          <p:nvPr/>
        </p:nvSpPr>
        <p:spPr>
          <a:xfrm>
            <a:off x="3320336" y="5726828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87" name="QuadreDeText 386"/>
          <p:cNvSpPr txBox="1"/>
          <p:nvPr/>
        </p:nvSpPr>
        <p:spPr>
          <a:xfrm>
            <a:off x="3309506" y="5353491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88" name="QuadreDeText 387"/>
          <p:cNvSpPr txBox="1"/>
          <p:nvPr/>
        </p:nvSpPr>
        <p:spPr>
          <a:xfrm>
            <a:off x="3313928" y="5541204"/>
            <a:ext cx="1846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390" name="Connector recte 389"/>
          <p:cNvCxnSpPr/>
          <p:nvPr/>
        </p:nvCxnSpPr>
        <p:spPr>
          <a:xfrm>
            <a:off x="3458970" y="5620888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QuadreDeText 390"/>
          <p:cNvSpPr txBox="1"/>
          <p:nvPr/>
        </p:nvSpPr>
        <p:spPr>
          <a:xfrm>
            <a:off x="3484504" y="5540248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93" name="QuadreDeText 392"/>
          <p:cNvSpPr txBox="1"/>
          <p:nvPr/>
        </p:nvSpPr>
        <p:spPr>
          <a:xfrm>
            <a:off x="3128249" y="5536540"/>
            <a:ext cx="275476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394" name="Connector recte 393"/>
          <p:cNvCxnSpPr/>
          <p:nvPr/>
        </p:nvCxnSpPr>
        <p:spPr>
          <a:xfrm>
            <a:off x="3459970" y="6017809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ctor recte 394"/>
          <p:cNvCxnSpPr/>
          <p:nvPr/>
        </p:nvCxnSpPr>
        <p:spPr>
          <a:xfrm>
            <a:off x="3310427" y="6009308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ctor recte 395"/>
          <p:cNvCxnSpPr/>
          <p:nvPr/>
        </p:nvCxnSpPr>
        <p:spPr>
          <a:xfrm>
            <a:off x="3433260" y="586055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Connector recte 396"/>
          <p:cNvCxnSpPr/>
          <p:nvPr/>
        </p:nvCxnSpPr>
        <p:spPr>
          <a:xfrm>
            <a:off x="3427968" y="6047188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QuadreDeText 397"/>
          <p:cNvSpPr txBox="1"/>
          <p:nvPr/>
        </p:nvSpPr>
        <p:spPr>
          <a:xfrm>
            <a:off x="3313630" y="6095539"/>
            <a:ext cx="378916" cy="20313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399" name="QuadreDeText 398"/>
          <p:cNvSpPr txBox="1"/>
          <p:nvPr/>
        </p:nvSpPr>
        <p:spPr>
          <a:xfrm>
            <a:off x="3316898" y="5919148"/>
            <a:ext cx="1846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400" name="Connector recte 399"/>
          <p:cNvCxnSpPr/>
          <p:nvPr/>
        </p:nvCxnSpPr>
        <p:spPr>
          <a:xfrm>
            <a:off x="3461940" y="5998832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QuadreDeText 400"/>
          <p:cNvSpPr txBox="1"/>
          <p:nvPr/>
        </p:nvSpPr>
        <p:spPr>
          <a:xfrm>
            <a:off x="3487474" y="5918192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02" name="QuadreDeText 401"/>
          <p:cNvSpPr txBox="1"/>
          <p:nvPr/>
        </p:nvSpPr>
        <p:spPr>
          <a:xfrm>
            <a:off x="3131219" y="5914484"/>
            <a:ext cx="275476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403" name="Connector recte 402"/>
          <p:cNvCxnSpPr/>
          <p:nvPr/>
        </p:nvCxnSpPr>
        <p:spPr>
          <a:xfrm>
            <a:off x="9239416" y="5160099"/>
            <a:ext cx="89177" cy="877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Connector recte 403"/>
          <p:cNvCxnSpPr/>
          <p:nvPr/>
        </p:nvCxnSpPr>
        <p:spPr>
          <a:xfrm>
            <a:off x="9239416" y="5409051"/>
            <a:ext cx="44589" cy="944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nector recte 404"/>
          <p:cNvCxnSpPr/>
          <p:nvPr/>
        </p:nvCxnSpPr>
        <p:spPr>
          <a:xfrm flipV="1">
            <a:off x="9376570" y="5532220"/>
            <a:ext cx="112766" cy="60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Connector recte 405"/>
          <p:cNvCxnSpPr/>
          <p:nvPr/>
        </p:nvCxnSpPr>
        <p:spPr>
          <a:xfrm flipV="1">
            <a:off x="9482742" y="5439950"/>
            <a:ext cx="57472" cy="96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Connector recte 406"/>
          <p:cNvCxnSpPr/>
          <p:nvPr/>
        </p:nvCxnSpPr>
        <p:spPr>
          <a:xfrm flipV="1">
            <a:off x="9241132" y="5231083"/>
            <a:ext cx="85263" cy="1859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Connector recte 407"/>
          <p:cNvCxnSpPr/>
          <p:nvPr/>
        </p:nvCxnSpPr>
        <p:spPr>
          <a:xfrm flipV="1">
            <a:off x="9326395" y="5242058"/>
            <a:ext cx="14827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Connector recte 408"/>
          <p:cNvCxnSpPr/>
          <p:nvPr/>
        </p:nvCxnSpPr>
        <p:spPr>
          <a:xfrm>
            <a:off x="9470072" y="5241272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Connector recte 409"/>
          <p:cNvCxnSpPr/>
          <p:nvPr/>
        </p:nvCxnSpPr>
        <p:spPr>
          <a:xfrm>
            <a:off x="9456092" y="5259902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Connector recte 410"/>
          <p:cNvCxnSpPr/>
          <p:nvPr/>
        </p:nvCxnSpPr>
        <p:spPr>
          <a:xfrm flipV="1">
            <a:off x="9376778" y="5508341"/>
            <a:ext cx="98106" cy="2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Connector recte 411"/>
          <p:cNvCxnSpPr/>
          <p:nvPr/>
        </p:nvCxnSpPr>
        <p:spPr>
          <a:xfrm flipH="1" flipV="1">
            <a:off x="9131766" y="5389367"/>
            <a:ext cx="105587" cy="186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Connector recte 412"/>
          <p:cNvCxnSpPr/>
          <p:nvPr/>
        </p:nvCxnSpPr>
        <p:spPr>
          <a:xfrm flipV="1">
            <a:off x="9048567" y="5157526"/>
            <a:ext cx="132387" cy="745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4" name="Connector recte 413"/>
          <p:cNvCxnSpPr/>
          <p:nvPr/>
        </p:nvCxnSpPr>
        <p:spPr>
          <a:xfrm>
            <a:off x="9051657" y="5224269"/>
            <a:ext cx="40119" cy="1294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5" name="Connector recte 414"/>
          <p:cNvCxnSpPr/>
          <p:nvPr/>
        </p:nvCxnSpPr>
        <p:spPr>
          <a:xfrm flipV="1">
            <a:off x="9079212" y="5189893"/>
            <a:ext cx="96933" cy="504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6" name="QuadreDeText 415"/>
          <p:cNvSpPr txBox="1"/>
          <p:nvPr/>
        </p:nvSpPr>
        <p:spPr>
          <a:xfrm>
            <a:off x="9451280" y="5305513"/>
            <a:ext cx="159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17" name="QuadreDeText 416"/>
          <p:cNvSpPr txBox="1"/>
          <p:nvPr/>
        </p:nvSpPr>
        <p:spPr>
          <a:xfrm>
            <a:off x="9230380" y="5417102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18" name="QuadreDeText 417"/>
          <p:cNvSpPr txBox="1"/>
          <p:nvPr/>
        </p:nvSpPr>
        <p:spPr>
          <a:xfrm>
            <a:off x="9101038" y="5046864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19" name="QuadreDeText 418"/>
          <p:cNvSpPr txBox="1"/>
          <p:nvPr/>
        </p:nvSpPr>
        <p:spPr>
          <a:xfrm>
            <a:off x="8991789" y="5291411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20" name="QuadreDeText 419"/>
          <p:cNvSpPr txBox="1"/>
          <p:nvPr/>
        </p:nvSpPr>
        <p:spPr>
          <a:xfrm>
            <a:off x="9400113" y="5054405"/>
            <a:ext cx="4364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NH2</a:t>
            </a:r>
          </a:p>
        </p:txBody>
      </p:sp>
      <p:cxnSp>
        <p:nvCxnSpPr>
          <p:cNvPr id="421" name="Connector recte 420"/>
          <p:cNvCxnSpPr/>
          <p:nvPr/>
        </p:nvCxnSpPr>
        <p:spPr>
          <a:xfrm flipV="1">
            <a:off x="9471741" y="5180418"/>
            <a:ext cx="24628" cy="617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Connector recte 421"/>
          <p:cNvCxnSpPr/>
          <p:nvPr/>
        </p:nvCxnSpPr>
        <p:spPr>
          <a:xfrm flipV="1">
            <a:off x="8975224" y="5428875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3" name="Connector recte 422"/>
          <p:cNvCxnSpPr/>
          <p:nvPr/>
        </p:nvCxnSpPr>
        <p:spPr>
          <a:xfrm flipV="1">
            <a:off x="8735606" y="5417502"/>
            <a:ext cx="109921" cy="515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4" name="Connector recte 423"/>
          <p:cNvCxnSpPr/>
          <p:nvPr/>
        </p:nvCxnSpPr>
        <p:spPr>
          <a:xfrm>
            <a:off x="8899892" y="5425094"/>
            <a:ext cx="75960" cy="8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5" name="Connector recte 424"/>
          <p:cNvCxnSpPr/>
          <p:nvPr/>
        </p:nvCxnSpPr>
        <p:spPr>
          <a:xfrm>
            <a:off x="8732441" y="5462968"/>
            <a:ext cx="16683" cy="165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Connector recte 425"/>
          <p:cNvCxnSpPr/>
          <p:nvPr/>
        </p:nvCxnSpPr>
        <p:spPr>
          <a:xfrm flipH="1">
            <a:off x="8892801" y="5517606"/>
            <a:ext cx="79886" cy="1378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Connector recte 426"/>
          <p:cNvCxnSpPr/>
          <p:nvPr/>
        </p:nvCxnSpPr>
        <p:spPr>
          <a:xfrm>
            <a:off x="8749124" y="5620667"/>
            <a:ext cx="150768" cy="34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Connector recte 427"/>
          <p:cNvCxnSpPr/>
          <p:nvPr/>
        </p:nvCxnSpPr>
        <p:spPr>
          <a:xfrm flipV="1">
            <a:off x="8668298" y="5620667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Connector recte 428"/>
          <p:cNvCxnSpPr/>
          <p:nvPr/>
        </p:nvCxnSpPr>
        <p:spPr>
          <a:xfrm>
            <a:off x="8898533" y="5652030"/>
            <a:ext cx="36084" cy="114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Connector recte 429"/>
          <p:cNvCxnSpPr/>
          <p:nvPr/>
        </p:nvCxnSpPr>
        <p:spPr>
          <a:xfrm>
            <a:off x="8630867" y="5434498"/>
            <a:ext cx="103813" cy="368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1" name="QuadreDeText 430"/>
          <p:cNvSpPr txBox="1"/>
          <p:nvPr/>
        </p:nvSpPr>
        <p:spPr>
          <a:xfrm>
            <a:off x="8763140" y="5305513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32" name="QuadreDeText 431"/>
          <p:cNvSpPr txBox="1"/>
          <p:nvPr/>
        </p:nvSpPr>
        <p:spPr>
          <a:xfrm>
            <a:off x="8834227" y="5722537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433" name="QuadreDeText 432"/>
          <p:cNvSpPr txBox="1"/>
          <p:nvPr/>
        </p:nvSpPr>
        <p:spPr>
          <a:xfrm>
            <a:off x="8535570" y="5650804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434" name="QuadreDeText 433"/>
          <p:cNvSpPr txBox="1"/>
          <p:nvPr/>
        </p:nvSpPr>
        <p:spPr>
          <a:xfrm>
            <a:off x="8522850" y="5190363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35" name="QuadreDeText 434"/>
          <p:cNvSpPr txBox="1"/>
          <p:nvPr/>
        </p:nvSpPr>
        <p:spPr>
          <a:xfrm>
            <a:off x="8227654" y="5009369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endParaRPr lang="ca-ES" sz="600" b="1" dirty="0" smtClean="0">
              <a:solidFill>
                <a:schemeClr val="bg1"/>
              </a:solidFill>
            </a:endParaRPr>
          </a:p>
        </p:txBody>
      </p:sp>
      <p:sp>
        <p:nvSpPr>
          <p:cNvPr id="436" name="QuadreDeText 435"/>
          <p:cNvSpPr txBox="1"/>
          <p:nvPr/>
        </p:nvSpPr>
        <p:spPr>
          <a:xfrm>
            <a:off x="8234107" y="5204156"/>
            <a:ext cx="195453" cy="18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437" name="Connector recte 436"/>
          <p:cNvCxnSpPr/>
          <p:nvPr/>
        </p:nvCxnSpPr>
        <p:spPr>
          <a:xfrm flipH="1">
            <a:off x="8630867" y="5310340"/>
            <a:ext cx="6102" cy="1241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Connector recte 437"/>
          <p:cNvCxnSpPr/>
          <p:nvPr/>
        </p:nvCxnSpPr>
        <p:spPr>
          <a:xfrm>
            <a:off x="8220079" y="5289005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nector recte 438"/>
          <p:cNvCxnSpPr/>
          <p:nvPr/>
        </p:nvCxnSpPr>
        <p:spPr>
          <a:xfrm>
            <a:off x="8342912" y="5140254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QuadreDeText 441"/>
          <p:cNvSpPr txBox="1"/>
          <p:nvPr/>
        </p:nvSpPr>
        <p:spPr>
          <a:xfrm>
            <a:off x="8077474" y="5199620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43" name="QuadreDeText 442"/>
          <p:cNvSpPr txBox="1"/>
          <p:nvPr/>
        </p:nvSpPr>
        <p:spPr>
          <a:xfrm>
            <a:off x="7907612" y="4994255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grpSp>
        <p:nvGrpSpPr>
          <p:cNvPr id="4" name="Agrupa 443"/>
          <p:cNvGrpSpPr/>
          <p:nvPr/>
        </p:nvGrpSpPr>
        <p:grpSpPr>
          <a:xfrm flipH="1">
            <a:off x="6723709" y="4959945"/>
            <a:ext cx="1423013" cy="608941"/>
            <a:chOff x="4398192" y="4506743"/>
            <a:chExt cx="1315804" cy="608941"/>
          </a:xfrm>
        </p:grpSpPr>
        <p:cxnSp>
          <p:nvCxnSpPr>
            <p:cNvPr id="445" name="Connector recte 444"/>
            <p:cNvCxnSpPr/>
            <p:nvPr/>
          </p:nvCxnSpPr>
          <p:spPr>
            <a:xfrm flipV="1">
              <a:off x="4398192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6" name="Connector recte 445"/>
            <p:cNvCxnSpPr/>
            <p:nvPr/>
          </p:nvCxnSpPr>
          <p:spPr>
            <a:xfrm flipV="1">
              <a:off x="4628304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7" name="Connector recte 446"/>
            <p:cNvCxnSpPr/>
            <p:nvPr/>
          </p:nvCxnSpPr>
          <p:spPr>
            <a:xfrm flipV="1">
              <a:off x="4930143" y="4778386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8" name="Connector recte 447"/>
            <p:cNvCxnSpPr/>
            <p:nvPr/>
          </p:nvCxnSpPr>
          <p:spPr>
            <a:xfrm>
              <a:off x="4505694" y="4772191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Connector recte 448"/>
            <p:cNvCxnSpPr/>
            <p:nvPr/>
          </p:nvCxnSpPr>
          <p:spPr>
            <a:xfrm flipH="1" flipV="1">
              <a:off x="4503939" y="466908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Connector recte 449"/>
            <p:cNvCxnSpPr/>
            <p:nvPr/>
          </p:nvCxnSpPr>
          <p:spPr>
            <a:xfrm>
              <a:off x="4800769" y="4781998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Connector recte 450"/>
            <p:cNvCxnSpPr/>
            <p:nvPr/>
          </p:nvCxnSpPr>
          <p:spPr>
            <a:xfrm>
              <a:off x="5039656" y="4780142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2" name="Connector recte 451"/>
            <p:cNvCxnSpPr/>
            <p:nvPr/>
          </p:nvCxnSpPr>
          <p:spPr>
            <a:xfrm flipH="1" flipV="1">
              <a:off x="4529378" y="467109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Connector recte 452"/>
            <p:cNvCxnSpPr/>
            <p:nvPr/>
          </p:nvCxnSpPr>
          <p:spPr>
            <a:xfrm flipH="1" flipV="1">
              <a:off x="4920956" y="48415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Connector recte 453"/>
            <p:cNvCxnSpPr/>
            <p:nvPr/>
          </p:nvCxnSpPr>
          <p:spPr>
            <a:xfrm flipH="1" flipV="1">
              <a:off x="4946395" y="48400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5" name="QuadreDeText 454"/>
            <p:cNvSpPr txBox="1"/>
            <p:nvPr/>
          </p:nvSpPr>
          <p:spPr>
            <a:xfrm>
              <a:off x="4713252" y="4569382"/>
              <a:ext cx="16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H</a:t>
              </a:r>
            </a:p>
            <a:p>
              <a:r>
                <a:rPr lang="ca-ES" sz="600" b="1" dirty="0">
                  <a:solidFill>
                    <a:schemeClr val="bg1"/>
                  </a:solidFill>
                </a:rPr>
                <a:t>N</a:t>
              </a:r>
              <a:endParaRPr lang="ca-ES" sz="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6" name="QuadreDeText 455"/>
            <p:cNvSpPr txBox="1"/>
            <p:nvPr/>
          </p:nvSpPr>
          <p:spPr>
            <a:xfrm>
              <a:off x="4872179" y="4912466"/>
              <a:ext cx="1646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57" name="Shape 225"/>
            <p:cNvSpPr/>
            <p:nvPr/>
          </p:nvSpPr>
          <p:spPr>
            <a:xfrm>
              <a:off x="5102218" y="4506743"/>
              <a:ext cx="611778" cy="608941"/>
            </a:xfrm>
            <a:prstGeom prst="ellipse">
              <a:avLst/>
            </a:prstGeom>
            <a:solidFill>
              <a:srgbClr val="FF9900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Ub</a:t>
              </a:r>
              <a:endPara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58" name="Connector recte 457"/>
          <p:cNvCxnSpPr/>
          <p:nvPr/>
        </p:nvCxnSpPr>
        <p:spPr>
          <a:xfrm>
            <a:off x="8387565" y="5284397"/>
            <a:ext cx="199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QuadreDeText 463"/>
          <p:cNvSpPr txBox="1"/>
          <p:nvPr/>
        </p:nvSpPr>
        <p:spPr>
          <a:xfrm>
            <a:off x="8245492" y="5404985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470" name="Connector recte 469"/>
          <p:cNvCxnSpPr/>
          <p:nvPr/>
        </p:nvCxnSpPr>
        <p:spPr>
          <a:xfrm>
            <a:off x="8364513" y="534118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Connector recte 470"/>
          <p:cNvCxnSpPr/>
          <p:nvPr/>
        </p:nvCxnSpPr>
        <p:spPr>
          <a:xfrm>
            <a:off x="8337436" y="534207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rc 124"/>
          <p:cNvSpPr/>
          <p:nvPr/>
        </p:nvSpPr>
        <p:spPr>
          <a:xfrm rot="17557824">
            <a:off x="3151613" y="3141933"/>
            <a:ext cx="1617005" cy="1378808"/>
          </a:xfrm>
          <a:prstGeom prst="arc">
            <a:avLst/>
          </a:prstGeom>
          <a:ln>
            <a:solidFill>
              <a:schemeClr val="bg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Arc 125"/>
          <p:cNvSpPr/>
          <p:nvPr/>
        </p:nvSpPr>
        <p:spPr>
          <a:xfrm rot="2698792" flipH="1" flipV="1">
            <a:off x="3190125" y="3640176"/>
            <a:ext cx="182017" cy="145792"/>
          </a:xfrm>
          <a:prstGeom prst="arc">
            <a:avLst>
              <a:gd name="adj1" fmla="val 15263303"/>
              <a:gd name="adj2" fmla="val 868084"/>
            </a:avLst>
          </a:prstGeom>
          <a:ln>
            <a:solidFill>
              <a:srgbClr val="C0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472" name="Arc 471"/>
          <p:cNvSpPr/>
          <p:nvPr/>
        </p:nvSpPr>
        <p:spPr>
          <a:xfrm rot="2698792" flipH="1" flipV="1">
            <a:off x="3480159" y="5044456"/>
            <a:ext cx="182017" cy="145792"/>
          </a:xfrm>
          <a:prstGeom prst="arc">
            <a:avLst>
              <a:gd name="adj1" fmla="val 15263303"/>
              <a:gd name="adj2" fmla="val 868084"/>
            </a:avLst>
          </a:prstGeom>
          <a:ln>
            <a:solidFill>
              <a:srgbClr val="C0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473" name="Arc 472"/>
          <p:cNvSpPr/>
          <p:nvPr/>
        </p:nvSpPr>
        <p:spPr>
          <a:xfrm rot="2698792" flipH="1" flipV="1">
            <a:off x="3353271" y="5300893"/>
            <a:ext cx="170750" cy="119222"/>
          </a:xfrm>
          <a:prstGeom prst="arc">
            <a:avLst>
              <a:gd name="adj1" fmla="val 16224092"/>
              <a:gd name="adj2" fmla="val 4048599"/>
            </a:avLst>
          </a:prstGeom>
          <a:ln>
            <a:solidFill>
              <a:srgbClr val="C0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233" name="QuadreDeText 232"/>
          <p:cNvSpPr txBox="1"/>
          <p:nvPr/>
        </p:nvSpPr>
        <p:spPr>
          <a:xfrm>
            <a:off x="5910061" y="4595772"/>
            <a:ext cx="549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b="1" dirty="0" err="1" smtClean="0">
                <a:solidFill>
                  <a:schemeClr val="bg1"/>
                </a:solidFill>
              </a:rPr>
              <a:t>PPi</a:t>
            </a:r>
            <a:endParaRPr lang="ca-ES" sz="9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ugr.es/~quiored/qc/mecanismos/imagenes/meca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68925" r="47492" b="9921"/>
          <a:stretch/>
        </p:blipFill>
        <p:spPr bwMode="auto">
          <a:xfrm rot="5400000">
            <a:off x="2700900" y="4309103"/>
            <a:ext cx="875592" cy="2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" descr="http://www.ugr.es/~quiored/qc/mecanismos/imagenes/meca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68925" r="47492" b="9921"/>
          <a:stretch/>
        </p:blipFill>
        <p:spPr bwMode="auto">
          <a:xfrm rot="10800000">
            <a:off x="5253382" y="5202603"/>
            <a:ext cx="1057140" cy="2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Arc 124"/>
          <p:cNvSpPr/>
          <p:nvPr/>
        </p:nvSpPr>
        <p:spPr>
          <a:xfrm rot="5400000">
            <a:off x="5120251" y="4342164"/>
            <a:ext cx="958600" cy="968881"/>
          </a:xfrm>
          <a:prstGeom prst="arc">
            <a:avLst>
              <a:gd name="adj1" fmla="val 16200000"/>
              <a:gd name="adj2" fmla="val 21400379"/>
            </a:avLst>
          </a:prstGeom>
          <a:ln>
            <a:solidFill>
              <a:schemeClr val="bg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6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2: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 – AMP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195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0331" y="1923393"/>
            <a:ext cx="8467585" cy="4934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6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7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8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9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0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27916" y="5987533"/>
            <a:ext cx="1559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4NNJ</a:t>
            </a:r>
          </a:p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(Uba1 – yeast)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2: E1 - </a:t>
            </a:r>
            <a:r>
              <a:rPr lang="en-GB" b="1" dirty="0" err="1">
                <a:latin typeface="Calibri"/>
                <a:ea typeface="Calibri"/>
                <a:cs typeface="Calibri"/>
                <a:sym typeface="Calibri"/>
              </a:rPr>
              <a:t>Ub</a:t>
            </a: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 – AMP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06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Connector recte 11"/>
          <p:cNvCxnSpPr/>
          <p:nvPr/>
        </p:nvCxnSpPr>
        <p:spPr>
          <a:xfrm>
            <a:off x="4215450" y="3172307"/>
            <a:ext cx="89177" cy="877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 recte 12"/>
          <p:cNvCxnSpPr/>
          <p:nvPr/>
        </p:nvCxnSpPr>
        <p:spPr>
          <a:xfrm>
            <a:off x="4215450" y="3421259"/>
            <a:ext cx="44589" cy="944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 recte 13"/>
          <p:cNvCxnSpPr/>
          <p:nvPr/>
        </p:nvCxnSpPr>
        <p:spPr>
          <a:xfrm flipV="1">
            <a:off x="4352604" y="3544428"/>
            <a:ext cx="112766" cy="60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 recte 14"/>
          <p:cNvCxnSpPr/>
          <p:nvPr/>
        </p:nvCxnSpPr>
        <p:spPr>
          <a:xfrm flipV="1">
            <a:off x="4458776" y="3452158"/>
            <a:ext cx="57472" cy="96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 flipV="1">
            <a:off x="4217166" y="3243291"/>
            <a:ext cx="85263" cy="1859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 recte 16"/>
          <p:cNvCxnSpPr/>
          <p:nvPr/>
        </p:nvCxnSpPr>
        <p:spPr>
          <a:xfrm flipV="1">
            <a:off x="4302429" y="3254266"/>
            <a:ext cx="14827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 recte 17"/>
          <p:cNvCxnSpPr/>
          <p:nvPr/>
        </p:nvCxnSpPr>
        <p:spPr>
          <a:xfrm>
            <a:off x="4446106" y="3253480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 recte 18"/>
          <p:cNvCxnSpPr/>
          <p:nvPr/>
        </p:nvCxnSpPr>
        <p:spPr>
          <a:xfrm>
            <a:off x="4425776" y="3272110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 recte 19"/>
          <p:cNvCxnSpPr/>
          <p:nvPr/>
        </p:nvCxnSpPr>
        <p:spPr>
          <a:xfrm flipV="1">
            <a:off x="4352812" y="3520549"/>
            <a:ext cx="98106" cy="2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 recte 20"/>
          <p:cNvCxnSpPr/>
          <p:nvPr/>
        </p:nvCxnSpPr>
        <p:spPr>
          <a:xfrm flipH="1" flipV="1">
            <a:off x="4107800" y="3401575"/>
            <a:ext cx="105587" cy="186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 recte 21"/>
          <p:cNvCxnSpPr/>
          <p:nvPr/>
        </p:nvCxnSpPr>
        <p:spPr>
          <a:xfrm flipV="1">
            <a:off x="4024601" y="3169734"/>
            <a:ext cx="132387" cy="745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 recte 22"/>
          <p:cNvCxnSpPr/>
          <p:nvPr/>
        </p:nvCxnSpPr>
        <p:spPr>
          <a:xfrm>
            <a:off x="4027691" y="3236477"/>
            <a:ext cx="40119" cy="1294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or recte 23"/>
          <p:cNvCxnSpPr/>
          <p:nvPr/>
        </p:nvCxnSpPr>
        <p:spPr>
          <a:xfrm flipV="1">
            <a:off x="4055246" y="3202101"/>
            <a:ext cx="96933" cy="504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QuadreDeText 24"/>
          <p:cNvSpPr txBox="1"/>
          <p:nvPr/>
        </p:nvSpPr>
        <p:spPr>
          <a:xfrm>
            <a:off x="4427314" y="3317721"/>
            <a:ext cx="159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6" name="QuadreDeText 25"/>
          <p:cNvSpPr txBox="1"/>
          <p:nvPr/>
        </p:nvSpPr>
        <p:spPr>
          <a:xfrm>
            <a:off x="4206414" y="3429310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7" name="QuadreDeText 26"/>
          <p:cNvSpPr txBox="1"/>
          <p:nvPr/>
        </p:nvSpPr>
        <p:spPr>
          <a:xfrm>
            <a:off x="4077072" y="3059072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8" name="QuadreDeText 27"/>
          <p:cNvSpPr txBox="1"/>
          <p:nvPr/>
        </p:nvSpPr>
        <p:spPr>
          <a:xfrm>
            <a:off x="3967823" y="3303619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QuadreDeText 28"/>
          <p:cNvSpPr txBox="1"/>
          <p:nvPr/>
        </p:nvSpPr>
        <p:spPr>
          <a:xfrm>
            <a:off x="4376147" y="3066613"/>
            <a:ext cx="4364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NH2</a:t>
            </a:r>
          </a:p>
        </p:txBody>
      </p:sp>
      <p:cxnSp>
        <p:nvCxnSpPr>
          <p:cNvPr id="30" name="Connector recte 29"/>
          <p:cNvCxnSpPr/>
          <p:nvPr/>
        </p:nvCxnSpPr>
        <p:spPr>
          <a:xfrm flipV="1">
            <a:off x="4447775" y="3192626"/>
            <a:ext cx="24628" cy="617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or recte 30"/>
          <p:cNvCxnSpPr/>
          <p:nvPr/>
        </p:nvCxnSpPr>
        <p:spPr>
          <a:xfrm flipV="1">
            <a:off x="3951258" y="3441083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 recte 31"/>
          <p:cNvCxnSpPr/>
          <p:nvPr/>
        </p:nvCxnSpPr>
        <p:spPr>
          <a:xfrm flipV="1">
            <a:off x="3711640" y="3429710"/>
            <a:ext cx="109921" cy="515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 recte 32"/>
          <p:cNvCxnSpPr/>
          <p:nvPr/>
        </p:nvCxnSpPr>
        <p:spPr>
          <a:xfrm>
            <a:off x="3875926" y="3437302"/>
            <a:ext cx="75960" cy="8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 recte 33"/>
          <p:cNvCxnSpPr/>
          <p:nvPr/>
        </p:nvCxnSpPr>
        <p:spPr>
          <a:xfrm>
            <a:off x="3708475" y="3475176"/>
            <a:ext cx="16683" cy="165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 recte 34"/>
          <p:cNvCxnSpPr/>
          <p:nvPr/>
        </p:nvCxnSpPr>
        <p:spPr>
          <a:xfrm flipH="1">
            <a:off x="3868835" y="3529814"/>
            <a:ext cx="79886" cy="1378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 recte 35"/>
          <p:cNvCxnSpPr/>
          <p:nvPr/>
        </p:nvCxnSpPr>
        <p:spPr>
          <a:xfrm>
            <a:off x="3725158" y="3632875"/>
            <a:ext cx="150768" cy="34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 recte 36"/>
          <p:cNvCxnSpPr/>
          <p:nvPr/>
        </p:nvCxnSpPr>
        <p:spPr>
          <a:xfrm flipV="1">
            <a:off x="3644332" y="3632875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 recte 37"/>
          <p:cNvCxnSpPr/>
          <p:nvPr/>
        </p:nvCxnSpPr>
        <p:spPr>
          <a:xfrm>
            <a:off x="3874567" y="3664238"/>
            <a:ext cx="36084" cy="114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 recte 38"/>
          <p:cNvCxnSpPr/>
          <p:nvPr/>
        </p:nvCxnSpPr>
        <p:spPr>
          <a:xfrm>
            <a:off x="3606901" y="3446706"/>
            <a:ext cx="103813" cy="368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QuadreDeText 39"/>
          <p:cNvSpPr txBox="1"/>
          <p:nvPr/>
        </p:nvSpPr>
        <p:spPr>
          <a:xfrm>
            <a:off x="3739174" y="3317721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1" name="QuadreDeText 40"/>
          <p:cNvSpPr txBox="1"/>
          <p:nvPr/>
        </p:nvSpPr>
        <p:spPr>
          <a:xfrm>
            <a:off x="3810261" y="3734745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42" name="QuadreDeText 41"/>
          <p:cNvSpPr txBox="1"/>
          <p:nvPr/>
        </p:nvSpPr>
        <p:spPr>
          <a:xfrm>
            <a:off x="3511604" y="3663012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43" name="QuadreDeText 42"/>
          <p:cNvSpPr txBox="1"/>
          <p:nvPr/>
        </p:nvSpPr>
        <p:spPr>
          <a:xfrm>
            <a:off x="3498884" y="3202571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4" name="QuadreDeText 43"/>
          <p:cNvSpPr txBox="1"/>
          <p:nvPr/>
        </p:nvSpPr>
        <p:spPr>
          <a:xfrm>
            <a:off x="3203688" y="3021577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endParaRPr lang="ca-ES" sz="600" b="1" dirty="0" smtClean="0">
              <a:solidFill>
                <a:schemeClr val="bg1"/>
              </a:solidFill>
            </a:endParaRPr>
          </a:p>
        </p:txBody>
      </p:sp>
      <p:sp>
        <p:nvSpPr>
          <p:cNvPr id="45" name="QuadreDeText 44"/>
          <p:cNvSpPr txBox="1"/>
          <p:nvPr/>
        </p:nvSpPr>
        <p:spPr>
          <a:xfrm>
            <a:off x="3210141" y="3216364"/>
            <a:ext cx="195453" cy="18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46" name="Connector recte 45"/>
          <p:cNvCxnSpPr/>
          <p:nvPr/>
        </p:nvCxnSpPr>
        <p:spPr>
          <a:xfrm flipH="1">
            <a:off x="3606901" y="3322548"/>
            <a:ext cx="6102" cy="1241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or recte 46"/>
          <p:cNvCxnSpPr/>
          <p:nvPr/>
        </p:nvCxnSpPr>
        <p:spPr>
          <a:xfrm>
            <a:off x="3196113" y="3301213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/>
          <p:cNvCxnSpPr/>
          <p:nvPr/>
        </p:nvCxnSpPr>
        <p:spPr>
          <a:xfrm>
            <a:off x="3318946" y="3152462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QuadreDeText 48"/>
          <p:cNvSpPr txBox="1"/>
          <p:nvPr/>
        </p:nvSpPr>
        <p:spPr>
          <a:xfrm>
            <a:off x="3053508" y="3211828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0" name="QuadreDeText 49"/>
          <p:cNvSpPr txBox="1"/>
          <p:nvPr/>
        </p:nvSpPr>
        <p:spPr>
          <a:xfrm>
            <a:off x="2883646" y="3006463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grpSp>
        <p:nvGrpSpPr>
          <p:cNvPr id="2" name="Agrupa 50"/>
          <p:cNvGrpSpPr/>
          <p:nvPr/>
        </p:nvGrpSpPr>
        <p:grpSpPr>
          <a:xfrm flipH="1">
            <a:off x="1699743" y="2972153"/>
            <a:ext cx="1423013" cy="608941"/>
            <a:chOff x="4398192" y="4506743"/>
            <a:chExt cx="1315804" cy="608941"/>
          </a:xfrm>
        </p:grpSpPr>
        <p:cxnSp>
          <p:nvCxnSpPr>
            <p:cNvPr id="52" name="Connector recte 51"/>
            <p:cNvCxnSpPr/>
            <p:nvPr/>
          </p:nvCxnSpPr>
          <p:spPr>
            <a:xfrm flipV="1">
              <a:off x="4398192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or recte 52"/>
            <p:cNvCxnSpPr/>
            <p:nvPr/>
          </p:nvCxnSpPr>
          <p:spPr>
            <a:xfrm flipV="1">
              <a:off x="4628304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or recte 53"/>
            <p:cNvCxnSpPr/>
            <p:nvPr/>
          </p:nvCxnSpPr>
          <p:spPr>
            <a:xfrm flipV="1">
              <a:off x="4930143" y="4778386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or recte 54"/>
            <p:cNvCxnSpPr/>
            <p:nvPr/>
          </p:nvCxnSpPr>
          <p:spPr>
            <a:xfrm>
              <a:off x="4505694" y="4772191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 recte 55"/>
            <p:cNvCxnSpPr/>
            <p:nvPr/>
          </p:nvCxnSpPr>
          <p:spPr>
            <a:xfrm flipH="1" flipV="1">
              <a:off x="4503939" y="466908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or recte 56"/>
            <p:cNvCxnSpPr/>
            <p:nvPr/>
          </p:nvCxnSpPr>
          <p:spPr>
            <a:xfrm>
              <a:off x="4800769" y="4781998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 recte 57"/>
            <p:cNvCxnSpPr/>
            <p:nvPr/>
          </p:nvCxnSpPr>
          <p:spPr>
            <a:xfrm>
              <a:off x="5039656" y="4780142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 recte 58"/>
            <p:cNvCxnSpPr/>
            <p:nvPr/>
          </p:nvCxnSpPr>
          <p:spPr>
            <a:xfrm flipH="1" flipV="1">
              <a:off x="4529378" y="467109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or recte 59"/>
            <p:cNvCxnSpPr/>
            <p:nvPr/>
          </p:nvCxnSpPr>
          <p:spPr>
            <a:xfrm flipH="1" flipV="1">
              <a:off x="4920956" y="48415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or recte 60"/>
            <p:cNvCxnSpPr/>
            <p:nvPr/>
          </p:nvCxnSpPr>
          <p:spPr>
            <a:xfrm flipH="1" flipV="1">
              <a:off x="4946395" y="48400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QuadreDeText 61"/>
            <p:cNvSpPr txBox="1"/>
            <p:nvPr/>
          </p:nvSpPr>
          <p:spPr>
            <a:xfrm>
              <a:off x="4713252" y="4569382"/>
              <a:ext cx="16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H</a:t>
              </a:r>
            </a:p>
            <a:p>
              <a:r>
                <a:rPr lang="ca-ES" sz="600" b="1" dirty="0">
                  <a:solidFill>
                    <a:schemeClr val="bg1"/>
                  </a:solidFill>
                </a:rPr>
                <a:t>N</a:t>
              </a:r>
              <a:endParaRPr lang="ca-ES" sz="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3" name="QuadreDeText 62"/>
            <p:cNvSpPr txBox="1"/>
            <p:nvPr/>
          </p:nvSpPr>
          <p:spPr>
            <a:xfrm>
              <a:off x="4872179" y="4912466"/>
              <a:ext cx="1646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64" name="Shape 225"/>
            <p:cNvSpPr/>
            <p:nvPr/>
          </p:nvSpPr>
          <p:spPr>
            <a:xfrm>
              <a:off x="5102218" y="4506743"/>
              <a:ext cx="611778" cy="608941"/>
            </a:xfrm>
            <a:prstGeom prst="ellipse">
              <a:avLst/>
            </a:prstGeom>
            <a:solidFill>
              <a:srgbClr val="FF9900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Ub</a:t>
              </a:r>
              <a:endPara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5" name="Connector recte 64"/>
          <p:cNvCxnSpPr/>
          <p:nvPr/>
        </p:nvCxnSpPr>
        <p:spPr>
          <a:xfrm>
            <a:off x="3363599" y="3296605"/>
            <a:ext cx="199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QuadreDeText 65"/>
          <p:cNvSpPr txBox="1"/>
          <p:nvPr/>
        </p:nvSpPr>
        <p:spPr>
          <a:xfrm>
            <a:off x="3221526" y="3417193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67" name="Connector recte 66"/>
          <p:cNvCxnSpPr/>
          <p:nvPr/>
        </p:nvCxnSpPr>
        <p:spPr>
          <a:xfrm>
            <a:off x="3340547" y="3353395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 recte 67"/>
          <p:cNvCxnSpPr/>
          <p:nvPr/>
        </p:nvCxnSpPr>
        <p:spPr>
          <a:xfrm>
            <a:off x="3313470" y="3354285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 recte 33"/>
          <p:cNvCxnSpPr/>
          <p:nvPr/>
        </p:nvCxnSpPr>
        <p:spPr>
          <a:xfrm flipV="1">
            <a:off x="3069899" y="2681059"/>
            <a:ext cx="89381" cy="923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 recte 38"/>
          <p:cNvCxnSpPr/>
          <p:nvPr/>
        </p:nvCxnSpPr>
        <p:spPr>
          <a:xfrm flipV="1">
            <a:off x="3159280" y="2585226"/>
            <a:ext cx="3047" cy="1073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Shape 225"/>
          <p:cNvSpPr/>
          <p:nvPr/>
        </p:nvSpPr>
        <p:spPr>
          <a:xfrm>
            <a:off x="2875480" y="2244233"/>
            <a:ext cx="611778" cy="347026"/>
          </a:xfrm>
          <a:prstGeom prst="roundRect">
            <a:avLst/>
          </a:prstGeom>
          <a:solidFill>
            <a:srgbClr val="CF07A9"/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E1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Arc 125"/>
          <p:cNvSpPr/>
          <p:nvPr/>
        </p:nvSpPr>
        <p:spPr>
          <a:xfrm rot="14071297" flipH="1" flipV="1">
            <a:off x="2911393" y="3070642"/>
            <a:ext cx="182017" cy="145792"/>
          </a:xfrm>
          <a:prstGeom prst="arc">
            <a:avLst>
              <a:gd name="adj1" fmla="val 15263303"/>
              <a:gd name="adj2" fmla="val 868084"/>
            </a:avLst>
          </a:prstGeom>
          <a:ln>
            <a:solidFill>
              <a:srgbClr val="C0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73" name="QuadreDeText 43"/>
          <p:cNvSpPr txBox="1"/>
          <p:nvPr/>
        </p:nvSpPr>
        <p:spPr>
          <a:xfrm>
            <a:off x="2905591" y="2713271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r>
              <a:rPr lang="ca-ES" sz="600" b="1" dirty="0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4" name="Arc 124"/>
          <p:cNvSpPr/>
          <p:nvPr/>
        </p:nvSpPr>
        <p:spPr>
          <a:xfrm rot="11516562">
            <a:off x="2755568" y="2790718"/>
            <a:ext cx="456092" cy="440158"/>
          </a:xfrm>
          <a:prstGeom prst="arc">
            <a:avLst>
              <a:gd name="adj1" fmla="val 16200000"/>
              <a:gd name="adj2" fmla="val 4425016"/>
            </a:avLst>
          </a:prstGeom>
          <a:ln>
            <a:solidFill>
              <a:schemeClr val="bg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Connector recte 11"/>
          <p:cNvCxnSpPr/>
          <p:nvPr/>
        </p:nvCxnSpPr>
        <p:spPr>
          <a:xfrm>
            <a:off x="4215450" y="5145002"/>
            <a:ext cx="89177" cy="877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or recte 12"/>
          <p:cNvCxnSpPr/>
          <p:nvPr/>
        </p:nvCxnSpPr>
        <p:spPr>
          <a:xfrm>
            <a:off x="4215450" y="5393954"/>
            <a:ext cx="44589" cy="944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or recte 13"/>
          <p:cNvCxnSpPr/>
          <p:nvPr/>
        </p:nvCxnSpPr>
        <p:spPr>
          <a:xfrm flipV="1">
            <a:off x="4352604" y="5517123"/>
            <a:ext cx="112766" cy="60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or recte 14"/>
          <p:cNvCxnSpPr/>
          <p:nvPr/>
        </p:nvCxnSpPr>
        <p:spPr>
          <a:xfrm flipV="1">
            <a:off x="4458776" y="5424853"/>
            <a:ext cx="57472" cy="96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or recte 15"/>
          <p:cNvCxnSpPr/>
          <p:nvPr/>
        </p:nvCxnSpPr>
        <p:spPr>
          <a:xfrm flipV="1">
            <a:off x="4217166" y="5215986"/>
            <a:ext cx="85263" cy="1859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or recte 16"/>
          <p:cNvCxnSpPr/>
          <p:nvPr/>
        </p:nvCxnSpPr>
        <p:spPr>
          <a:xfrm flipV="1">
            <a:off x="4302429" y="5226961"/>
            <a:ext cx="14827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or recte 17"/>
          <p:cNvCxnSpPr/>
          <p:nvPr/>
        </p:nvCxnSpPr>
        <p:spPr>
          <a:xfrm>
            <a:off x="4446106" y="5226175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or recte 18"/>
          <p:cNvCxnSpPr/>
          <p:nvPr/>
        </p:nvCxnSpPr>
        <p:spPr>
          <a:xfrm>
            <a:off x="4425776" y="5244805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or recte 19"/>
          <p:cNvCxnSpPr/>
          <p:nvPr/>
        </p:nvCxnSpPr>
        <p:spPr>
          <a:xfrm flipV="1">
            <a:off x="4352812" y="5493244"/>
            <a:ext cx="98106" cy="2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or recte 20"/>
          <p:cNvCxnSpPr/>
          <p:nvPr/>
        </p:nvCxnSpPr>
        <p:spPr>
          <a:xfrm flipH="1" flipV="1">
            <a:off x="4107800" y="5374270"/>
            <a:ext cx="105587" cy="186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or recte 21"/>
          <p:cNvCxnSpPr/>
          <p:nvPr/>
        </p:nvCxnSpPr>
        <p:spPr>
          <a:xfrm flipV="1">
            <a:off x="4024601" y="5142429"/>
            <a:ext cx="132387" cy="745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or recte 22"/>
          <p:cNvCxnSpPr/>
          <p:nvPr/>
        </p:nvCxnSpPr>
        <p:spPr>
          <a:xfrm>
            <a:off x="4027691" y="5209172"/>
            <a:ext cx="40119" cy="1294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or recte 23"/>
          <p:cNvCxnSpPr/>
          <p:nvPr/>
        </p:nvCxnSpPr>
        <p:spPr>
          <a:xfrm flipV="1">
            <a:off x="4055246" y="5174796"/>
            <a:ext cx="96933" cy="504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QuadreDeText 24"/>
          <p:cNvSpPr txBox="1"/>
          <p:nvPr/>
        </p:nvSpPr>
        <p:spPr>
          <a:xfrm>
            <a:off x="4427314" y="5290416"/>
            <a:ext cx="159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9" name="QuadreDeText 25"/>
          <p:cNvSpPr txBox="1"/>
          <p:nvPr/>
        </p:nvSpPr>
        <p:spPr>
          <a:xfrm>
            <a:off x="4206414" y="5402005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0" name="QuadreDeText 26"/>
          <p:cNvSpPr txBox="1"/>
          <p:nvPr/>
        </p:nvSpPr>
        <p:spPr>
          <a:xfrm>
            <a:off x="4077072" y="5031767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1" name="QuadreDeText 27"/>
          <p:cNvSpPr txBox="1"/>
          <p:nvPr/>
        </p:nvSpPr>
        <p:spPr>
          <a:xfrm>
            <a:off x="3967823" y="5276314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2" name="QuadreDeText 28"/>
          <p:cNvSpPr txBox="1"/>
          <p:nvPr/>
        </p:nvSpPr>
        <p:spPr>
          <a:xfrm>
            <a:off x="4376147" y="5039308"/>
            <a:ext cx="4364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NH2</a:t>
            </a:r>
          </a:p>
        </p:txBody>
      </p:sp>
      <p:cxnSp>
        <p:nvCxnSpPr>
          <p:cNvPr id="93" name="Connector recte 29"/>
          <p:cNvCxnSpPr/>
          <p:nvPr/>
        </p:nvCxnSpPr>
        <p:spPr>
          <a:xfrm flipV="1">
            <a:off x="4447775" y="5165321"/>
            <a:ext cx="24628" cy="617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or recte 30"/>
          <p:cNvCxnSpPr/>
          <p:nvPr/>
        </p:nvCxnSpPr>
        <p:spPr>
          <a:xfrm flipV="1">
            <a:off x="3951258" y="5413778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or recte 31"/>
          <p:cNvCxnSpPr/>
          <p:nvPr/>
        </p:nvCxnSpPr>
        <p:spPr>
          <a:xfrm flipV="1">
            <a:off x="3711640" y="5402405"/>
            <a:ext cx="109921" cy="515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or recte 32"/>
          <p:cNvCxnSpPr/>
          <p:nvPr/>
        </p:nvCxnSpPr>
        <p:spPr>
          <a:xfrm>
            <a:off x="3875926" y="5409997"/>
            <a:ext cx="75960" cy="8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or recte 33"/>
          <p:cNvCxnSpPr/>
          <p:nvPr/>
        </p:nvCxnSpPr>
        <p:spPr>
          <a:xfrm>
            <a:off x="3708475" y="5447871"/>
            <a:ext cx="16683" cy="165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ctor recte 34"/>
          <p:cNvCxnSpPr/>
          <p:nvPr/>
        </p:nvCxnSpPr>
        <p:spPr>
          <a:xfrm flipH="1">
            <a:off x="3868835" y="5502509"/>
            <a:ext cx="79886" cy="1378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or recte 35"/>
          <p:cNvCxnSpPr/>
          <p:nvPr/>
        </p:nvCxnSpPr>
        <p:spPr>
          <a:xfrm>
            <a:off x="3725158" y="5605570"/>
            <a:ext cx="150768" cy="34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or recte 36"/>
          <p:cNvCxnSpPr/>
          <p:nvPr/>
        </p:nvCxnSpPr>
        <p:spPr>
          <a:xfrm flipV="1">
            <a:off x="3644332" y="5605570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ctor recte 37"/>
          <p:cNvCxnSpPr/>
          <p:nvPr/>
        </p:nvCxnSpPr>
        <p:spPr>
          <a:xfrm>
            <a:off x="3874567" y="5636933"/>
            <a:ext cx="36084" cy="114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or recte 38"/>
          <p:cNvCxnSpPr/>
          <p:nvPr/>
        </p:nvCxnSpPr>
        <p:spPr>
          <a:xfrm>
            <a:off x="3606901" y="5419401"/>
            <a:ext cx="103813" cy="368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QuadreDeText 39"/>
          <p:cNvSpPr txBox="1"/>
          <p:nvPr/>
        </p:nvSpPr>
        <p:spPr>
          <a:xfrm>
            <a:off x="3739174" y="5290416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4" name="QuadreDeText 40"/>
          <p:cNvSpPr txBox="1"/>
          <p:nvPr/>
        </p:nvSpPr>
        <p:spPr>
          <a:xfrm>
            <a:off x="3810261" y="5707440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105" name="QuadreDeText 41"/>
          <p:cNvSpPr txBox="1"/>
          <p:nvPr/>
        </p:nvSpPr>
        <p:spPr>
          <a:xfrm>
            <a:off x="3511604" y="5635707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106" name="QuadreDeText 42"/>
          <p:cNvSpPr txBox="1"/>
          <p:nvPr/>
        </p:nvSpPr>
        <p:spPr>
          <a:xfrm>
            <a:off x="3498884" y="5175266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7" name="QuadreDeText 43"/>
          <p:cNvSpPr txBox="1"/>
          <p:nvPr/>
        </p:nvSpPr>
        <p:spPr>
          <a:xfrm>
            <a:off x="3203688" y="4994272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endParaRPr lang="ca-ES" sz="600" b="1" dirty="0" smtClean="0">
              <a:solidFill>
                <a:schemeClr val="bg1"/>
              </a:solidFill>
            </a:endParaRPr>
          </a:p>
        </p:txBody>
      </p:sp>
      <p:sp>
        <p:nvSpPr>
          <p:cNvPr id="108" name="QuadreDeText 44"/>
          <p:cNvSpPr txBox="1"/>
          <p:nvPr/>
        </p:nvSpPr>
        <p:spPr>
          <a:xfrm>
            <a:off x="3210141" y="5189059"/>
            <a:ext cx="195453" cy="18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09" name="Connector recte 45"/>
          <p:cNvCxnSpPr/>
          <p:nvPr/>
        </p:nvCxnSpPr>
        <p:spPr>
          <a:xfrm flipH="1">
            <a:off x="3606901" y="5295243"/>
            <a:ext cx="6102" cy="1241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or recte 46"/>
          <p:cNvCxnSpPr/>
          <p:nvPr/>
        </p:nvCxnSpPr>
        <p:spPr>
          <a:xfrm>
            <a:off x="3196113" y="5273908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 recte 47"/>
          <p:cNvCxnSpPr/>
          <p:nvPr/>
        </p:nvCxnSpPr>
        <p:spPr>
          <a:xfrm>
            <a:off x="3318946" y="5125157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QuadreDeText 48"/>
          <p:cNvSpPr txBox="1"/>
          <p:nvPr/>
        </p:nvSpPr>
        <p:spPr>
          <a:xfrm>
            <a:off x="3053508" y="5184523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3" name="QuadreDeText 49"/>
          <p:cNvSpPr txBox="1"/>
          <p:nvPr/>
        </p:nvSpPr>
        <p:spPr>
          <a:xfrm>
            <a:off x="2883646" y="4979158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>
                <a:solidFill>
                  <a:schemeClr val="bg1"/>
                </a:solidFill>
              </a:rPr>
              <a:t>O</a:t>
            </a:r>
            <a:r>
              <a:rPr lang="ca-ES" sz="600" b="1" baseline="30000" dirty="0">
                <a:solidFill>
                  <a:schemeClr val="bg1"/>
                </a:solidFill>
              </a:rPr>
              <a:t>-</a:t>
            </a:r>
            <a:endParaRPr lang="ca-ES" sz="600" b="1" dirty="0">
              <a:solidFill>
                <a:schemeClr val="bg1"/>
              </a:solidFill>
            </a:endParaRPr>
          </a:p>
        </p:txBody>
      </p:sp>
      <p:grpSp>
        <p:nvGrpSpPr>
          <p:cNvPr id="114" name="Agrupa 50"/>
          <p:cNvGrpSpPr/>
          <p:nvPr/>
        </p:nvGrpSpPr>
        <p:grpSpPr>
          <a:xfrm flipH="1">
            <a:off x="1699743" y="4944848"/>
            <a:ext cx="1423013" cy="608941"/>
            <a:chOff x="4398192" y="4506743"/>
            <a:chExt cx="1315804" cy="608941"/>
          </a:xfrm>
        </p:grpSpPr>
        <p:cxnSp>
          <p:nvCxnSpPr>
            <p:cNvPr id="115" name="Connector recte 51"/>
            <p:cNvCxnSpPr/>
            <p:nvPr/>
          </p:nvCxnSpPr>
          <p:spPr>
            <a:xfrm flipV="1">
              <a:off x="4398192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or recte 52"/>
            <p:cNvCxnSpPr/>
            <p:nvPr/>
          </p:nvCxnSpPr>
          <p:spPr>
            <a:xfrm flipV="1">
              <a:off x="4628304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or recte 53"/>
            <p:cNvCxnSpPr/>
            <p:nvPr/>
          </p:nvCxnSpPr>
          <p:spPr>
            <a:xfrm flipV="1">
              <a:off x="4930143" y="4778386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Connector recte 54"/>
            <p:cNvCxnSpPr/>
            <p:nvPr/>
          </p:nvCxnSpPr>
          <p:spPr>
            <a:xfrm>
              <a:off x="4505694" y="4772191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or recte 55"/>
            <p:cNvCxnSpPr/>
            <p:nvPr/>
          </p:nvCxnSpPr>
          <p:spPr>
            <a:xfrm flipH="1" flipV="1">
              <a:off x="4503939" y="466908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or recte 56"/>
            <p:cNvCxnSpPr/>
            <p:nvPr/>
          </p:nvCxnSpPr>
          <p:spPr>
            <a:xfrm>
              <a:off x="4800769" y="4781998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or recte 57"/>
            <p:cNvCxnSpPr/>
            <p:nvPr/>
          </p:nvCxnSpPr>
          <p:spPr>
            <a:xfrm>
              <a:off x="5039656" y="4780142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nector recte 59"/>
            <p:cNvCxnSpPr/>
            <p:nvPr/>
          </p:nvCxnSpPr>
          <p:spPr>
            <a:xfrm flipH="1" flipV="1">
              <a:off x="4920956" y="48415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Connector recte 60"/>
            <p:cNvCxnSpPr/>
            <p:nvPr/>
          </p:nvCxnSpPr>
          <p:spPr>
            <a:xfrm flipH="1" flipV="1">
              <a:off x="4946395" y="48400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QuadreDeText 61"/>
            <p:cNvSpPr txBox="1"/>
            <p:nvPr/>
          </p:nvSpPr>
          <p:spPr>
            <a:xfrm>
              <a:off x="4713252" y="4569382"/>
              <a:ext cx="16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H</a:t>
              </a:r>
            </a:p>
            <a:p>
              <a:r>
                <a:rPr lang="ca-ES" sz="600" b="1" dirty="0">
                  <a:solidFill>
                    <a:schemeClr val="bg1"/>
                  </a:solidFill>
                </a:rPr>
                <a:t>N</a:t>
              </a:r>
              <a:endParaRPr lang="ca-ES" sz="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6" name="QuadreDeText 62"/>
            <p:cNvSpPr txBox="1"/>
            <p:nvPr/>
          </p:nvSpPr>
          <p:spPr>
            <a:xfrm>
              <a:off x="4872179" y="4912466"/>
              <a:ext cx="1646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27" name="Shape 225"/>
            <p:cNvSpPr/>
            <p:nvPr/>
          </p:nvSpPr>
          <p:spPr>
            <a:xfrm>
              <a:off x="5102218" y="4506743"/>
              <a:ext cx="611778" cy="608941"/>
            </a:xfrm>
            <a:prstGeom prst="ellipse">
              <a:avLst/>
            </a:prstGeom>
            <a:solidFill>
              <a:srgbClr val="FF9900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Ub</a:t>
              </a:r>
              <a:endPara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28" name="Connector recte 64"/>
          <p:cNvCxnSpPr/>
          <p:nvPr/>
        </p:nvCxnSpPr>
        <p:spPr>
          <a:xfrm>
            <a:off x="3363599" y="5269300"/>
            <a:ext cx="199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QuadreDeText 65"/>
          <p:cNvSpPr txBox="1"/>
          <p:nvPr/>
        </p:nvSpPr>
        <p:spPr>
          <a:xfrm>
            <a:off x="3221526" y="5389888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130" name="Connector recte 66"/>
          <p:cNvCxnSpPr/>
          <p:nvPr/>
        </p:nvCxnSpPr>
        <p:spPr>
          <a:xfrm>
            <a:off x="3340547" y="5326090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 recte 67"/>
          <p:cNvCxnSpPr/>
          <p:nvPr/>
        </p:nvCxnSpPr>
        <p:spPr>
          <a:xfrm>
            <a:off x="3313470" y="5326980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 recte 33"/>
          <p:cNvCxnSpPr/>
          <p:nvPr/>
        </p:nvCxnSpPr>
        <p:spPr>
          <a:xfrm flipV="1">
            <a:off x="2899961" y="5426357"/>
            <a:ext cx="89381" cy="923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nector recte 38"/>
          <p:cNvCxnSpPr/>
          <p:nvPr/>
        </p:nvCxnSpPr>
        <p:spPr>
          <a:xfrm flipV="1">
            <a:off x="3002987" y="5218767"/>
            <a:ext cx="3047" cy="1073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Shape 225"/>
          <p:cNvSpPr/>
          <p:nvPr/>
        </p:nvSpPr>
        <p:spPr>
          <a:xfrm>
            <a:off x="2597500" y="5612524"/>
            <a:ext cx="611778" cy="347026"/>
          </a:xfrm>
          <a:prstGeom prst="roundRect">
            <a:avLst/>
          </a:prstGeom>
          <a:solidFill>
            <a:srgbClr val="CF07A9"/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E1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QuadreDeText 43"/>
          <p:cNvSpPr txBox="1"/>
          <p:nvPr/>
        </p:nvSpPr>
        <p:spPr>
          <a:xfrm>
            <a:off x="2880663" y="5281354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 </a:t>
            </a:r>
            <a:r>
              <a:rPr lang="ca-ES" sz="600" b="1" dirty="0" smtClean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137" name="Connector recte 38"/>
          <p:cNvCxnSpPr/>
          <p:nvPr/>
        </p:nvCxnSpPr>
        <p:spPr>
          <a:xfrm flipV="1">
            <a:off x="2908269" y="5506111"/>
            <a:ext cx="3047" cy="1073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Arc 125"/>
          <p:cNvSpPr/>
          <p:nvPr/>
        </p:nvSpPr>
        <p:spPr>
          <a:xfrm rot="2663540" flipH="1" flipV="1">
            <a:off x="2917755" y="5063273"/>
            <a:ext cx="182017" cy="145792"/>
          </a:xfrm>
          <a:prstGeom prst="arc">
            <a:avLst>
              <a:gd name="adj1" fmla="val 15263303"/>
              <a:gd name="adj2" fmla="val 868084"/>
            </a:avLst>
          </a:prstGeom>
          <a:ln>
            <a:solidFill>
              <a:srgbClr val="C0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139" name="Arc 125"/>
          <p:cNvSpPr/>
          <p:nvPr/>
        </p:nvSpPr>
        <p:spPr>
          <a:xfrm rot="9148146" flipH="1" flipV="1">
            <a:off x="2999629" y="5183482"/>
            <a:ext cx="182017" cy="145792"/>
          </a:xfrm>
          <a:prstGeom prst="arc">
            <a:avLst>
              <a:gd name="adj1" fmla="val 15263303"/>
              <a:gd name="adj2" fmla="val 868084"/>
            </a:avLst>
          </a:prstGeom>
          <a:ln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cxnSp>
        <p:nvCxnSpPr>
          <p:cNvPr id="140" name="Connector recte 11"/>
          <p:cNvCxnSpPr/>
          <p:nvPr/>
        </p:nvCxnSpPr>
        <p:spPr>
          <a:xfrm>
            <a:off x="10042108" y="5173650"/>
            <a:ext cx="89177" cy="877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or recte 12"/>
          <p:cNvCxnSpPr/>
          <p:nvPr/>
        </p:nvCxnSpPr>
        <p:spPr>
          <a:xfrm>
            <a:off x="10042108" y="5422602"/>
            <a:ext cx="44589" cy="944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Connector recte 13"/>
          <p:cNvCxnSpPr/>
          <p:nvPr/>
        </p:nvCxnSpPr>
        <p:spPr>
          <a:xfrm flipV="1">
            <a:off x="10179262" y="5545771"/>
            <a:ext cx="112766" cy="60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ctor recte 14"/>
          <p:cNvCxnSpPr/>
          <p:nvPr/>
        </p:nvCxnSpPr>
        <p:spPr>
          <a:xfrm flipV="1">
            <a:off x="10285434" y="5453501"/>
            <a:ext cx="57472" cy="96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nector recte 15"/>
          <p:cNvCxnSpPr/>
          <p:nvPr/>
        </p:nvCxnSpPr>
        <p:spPr>
          <a:xfrm flipV="1">
            <a:off x="10043824" y="5244634"/>
            <a:ext cx="85263" cy="1859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nector recte 16"/>
          <p:cNvCxnSpPr/>
          <p:nvPr/>
        </p:nvCxnSpPr>
        <p:spPr>
          <a:xfrm flipV="1">
            <a:off x="10129087" y="5255609"/>
            <a:ext cx="14827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nector recte 17"/>
          <p:cNvCxnSpPr/>
          <p:nvPr/>
        </p:nvCxnSpPr>
        <p:spPr>
          <a:xfrm>
            <a:off x="10272764" y="5254823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ctor recte 18"/>
          <p:cNvCxnSpPr/>
          <p:nvPr/>
        </p:nvCxnSpPr>
        <p:spPr>
          <a:xfrm>
            <a:off x="10252434" y="5273453"/>
            <a:ext cx="67736" cy="1124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nector recte 19"/>
          <p:cNvCxnSpPr/>
          <p:nvPr/>
        </p:nvCxnSpPr>
        <p:spPr>
          <a:xfrm flipV="1">
            <a:off x="10179470" y="5521892"/>
            <a:ext cx="98106" cy="23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ctor recte 20"/>
          <p:cNvCxnSpPr/>
          <p:nvPr/>
        </p:nvCxnSpPr>
        <p:spPr>
          <a:xfrm flipH="1" flipV="1">
            <a:off x="9934458" y="5402918"/>
            <a:ext cx="105587" cy="186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Connector recte 21"/>
          <p:cNvCxnSpPr/>
          <p:nvPr/>
        </p:nvCxnSpPr>
        <p:spPr>
          <a:xfrm flipV="1">
            <a:off x="9851259" y="5171077"/>
            <a:ext cx="132387" cy="745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nector recte 22"/>
          <p:cNvCxnSpPr/>
          <p:nvPr/>
        </p:nvCxnSpPr>
        <p:spPr>
          <a:xfrm>
            <a:off x="9854349" y="5237820"/>
            <a:ext cx="40119" cy="1294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Connector recte 23"/>
          <p:cNvCxnSpPr/>
          <p:nvPr/>
        </p:nvCxnSpPr>
        <p:spPr>
          <a:xfrm flipV="1">
            <a:off x="9881904" y="5203444"/>
            <a:ext cx="96933" cy="504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QuadreDeText 24"/>
          <p:cNvSpPr txBox="1"/>
          <p:nvPr/>
        </p:nvSpPr>
        <p:spPr>
          <a:xfrm>
            <a:off x="10253972" y="5319064"/>
            <a:ext cx="159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4" name="QuadreDeText 25"/>
          <p:cNvSpPr txBox="1"/>
          <p:nvPr/>
        </p:nvSpPr>
        <p:spPr>
          <a:xfrm>
            <a:off x="10033072" y="5430653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5" name="QuadreDeText 26"/>
          <p:cNvSpPr txBox="1"/>
          <p:nvPr/>
        </p:nvSpPr>
        <p:spPr>
          <a:xfrm>
            <a:off x="9903730" y="5060415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6" name="QuadreDeText 27"/>
          <p:cNvSpPr txBox="1"/>
          <p:nvPr/>
        </p:nvSpPr>
        <p:spPr>
          <a:xfrm>
            <a:off x="9794481" y="5304962"/>
            <a:ext cx="164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57" name="QuadreDeText 28"/>
          <p:cNvSpPr txBox="1"/>
          <p:nvPr/>
        </p:nvSpPr>
        <p:spPr>
          <a:xfrm>
            <a:off x="10202805" y="5067956"/>
            <a:ext cx="4364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NH2</a:t>
            </a:r>
          </a:p>
        </p:txBody>
      </p:sp>
      <p:cxnSp>
        <p:nvCxnSpPr>
          <p:cNvPr id="158" name="Connector recte 29"/>
          <p:cNvCxnSpPr/>
          <p:nvPr/>
        </p:nvCxnSpPr>
        <p:spPr>
          <a:xfrm flipV="1">
            <a:off x="10274433" y="5193969"/>
            <a:ext cx="24628" cy="617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Connector recte 30"/>
          <p:cNvCxnSpPr/>
          <p:nvPr/>
        </p:nvCxnSpPr>
        <p:spPr>
          <a:xfrm flipV="1">
            <a:off x="9777916" y="5442426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nector recte 31"/>
          <p:cNvCxnSpPr/>
          <p:nvPr/>
        </p:nvCxnSpPr>
        <p:spPr>
          <a:xfrm flipV="1">
            <a:off x="9538298" y="5431053"/>
            <a:ext cx="109921" cy="515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ctor recte 32"/>
          <p:cNvCxnSpPr/>
          <p:nvPr/>
        </p:nvCxnSpPr>
        <p:spPr>
          <a:xfrm>
            <a:off x="9702584" y="5438645"/>
            <a:ext cx="75960" cy="8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Connector recte 33"/>
          <p:cNvCxnSpPr/>
          <p:nvPr/>
        </p:nvCxnSpPr>
        <p:spPr>
          <a:xfrm>
            <a:off x="9535133" y="5476519"/>
            <a:ext cx="16683" cy="165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nector recte 34"/>
          <p:cNvCxnSpPr/>
          <p:nvPr/>
        </p:nvCxnSpPr>
        <p:spPr>
          <a:xfrm flipH="1">
            <a:off x="9695493" y="5531157"/>
            <a:ext cx="79886" cy="1378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Connector recte 35"/>
          <p:cNvCxnSpPr/>
          <p:nvPr/>
        </p:nvCxnSpPr>
        <p:spPr>
          <a:xfrm>
            <a:off x="9551816" y="5634218"/>
            <a:ext cx="150768" cy="34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Connector recte 36"/>
          <p:cNvCxnSpPr/>
          <p:nvPr/>
        </p:nvCxnSpPr>
        <p:spPr>
          <a:xfrm flipV="1">
            <a:off x="9470990" y="5634218"/>
            <a:ext cx="89608" cy="83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ctor recte 37"/>
          <p:cNvCxnSpPr/>
          <p:nvPr/>
        </p:nvCxnSpPr>
        <p:spPr>
          <a:xfrm>
            <a:off x="9701225" y="5665581"/>
            <a:ext cx="36084" cy="114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Connector recte 38"/>
          <p:cNvCxnSpPr/>
          <p:nvPr/>
        </p:nvCxnSpPr>
        <p:spPr>
          <a:xfrm>
            <a:off x="9433559" y="5448049"/>
            <a:ext cx="103813" cy="368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QuadreDeText 39"/>
          <p:cNvSpPr txBox="1"/>
          <p:nvPr/>
        </p:nvSpPr>
        <p:spPr>
          <a:xfrm>
            <a:off x="9565832" y="5319064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9" name="QuadreDeText 40"/>
          <p:cNvSpPr txBox="1"/>
          <p:nvPr/>
        </p:nvSpPr>
        <p:spPr>
          <a:xfrm>
            <a:off x="9636919" y="5736088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170" name="QuadreDeText 41"/>
          <p:cNvSpPr txBox="1"/>
          <p:nvPr/>
        </p:nvSpPr>
        <p:spPr>
          <a:xfrm>
            <a:off x="9338262" y="5664355"/>
            <a:ext cx="399047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171" name="QuadreDeText 42"/>
          <p:cNvSpPr txBox="1"/>
          <p:nvPr/>
        </p:nvSpPr>
        <p:spPr>
          <a:xfrm>
            <a:off x="9325542" y="5203914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72" name="QuadreDeText 43"/>
          <p:cNvSpPr txBox="1"/>
          <p:nvPr/>
        </p:nvSpPr>
        <p:spPr>
          <a:xfrm>
            <a:off x="9030346" y="5022920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  <a:r>
              <a:rPr lang="ca-ES" sz="600" b="1" baseline="30000" dirty="0" smtClean="0">
                <a:solidFill>
                  <a:schemeClr val="bg1"/>
                </a:solidFill>
              </a:rPr>
              <a:t>-</a:t>
            </a:r>
            <a:endParaRPr lang="ca-ES" sz="600" b="1" dirty="0" smtClean="0">
              <a:solidFill>
                <a:schemeClr val="bg1"/>
              </a:solidFill>
            </a:endParaRPr>
          </a:p>
        </p:txBody>
      </p:sp>
      <p:sp>
        <p:nvSpPr>
          <p:cNvPr id="173" name="QuadreDeText 44"/>
          <p:cNvSpPr txBox="1"/>
          <p:nvPr/>
        </p:nvSpPr>
        <p:spPr>
          <a:xfrm>
            <a:off x="9036799" y="5217707"/>
            <a:ext cx="195453" cy="18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74" name="Connector recte 45"/>
          <p:cNvCxnSpPr/>
          <p:nvPr/>
        </p:nvCxnSpPr>
        <p:spPr>
          <a:xfrm flipH="1">
            <a:off x="9433559" y="5323891"/>
            <a:ext cx="6102" cy="1241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Connector recte 46"/>
          <p:cNvCxnSpPr/>
          <p:nvPr/>
        </p:nvCxnSpPr>
        <p:spPr>
          <a:xfrm>
            <a:off x="9022771" y="5302556"/>
            <a:ext cx="94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or recte 47"/>
          <p:cNvCxnSpPr/>
          <p:nvPr/>
        </p:nvCxnSpPr>
        <p:spPr>
          <a:xfrm>
            <a:off x="9145604" y="5153805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QuadreDeText 48"/>
          <p:cNvSpPr txBox="1"/>
          <p:nvPr/>
        </p:nvSpPr>
        <p:spPr>
          <a:xfrm>
            <a:off x="8791688" y="5213171"/>
            <a:ext cx="297622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HO</a:t>
            </a:r>
          </a:p>
        </p:txBody>
      </p:sp>
      <p:cxnSp>
        <p:nvCxnSpPr>
          <p:cNvPr id="178" name="Connector recte 64"/>
          <p:cNvCxnSpPr/>
          <p:nvPr/>
        </p:nvCxnSpPr>
        <p:spPr>
          <a:xfrm>
            <a:off x="9190257" y="5297948"/>
            <a:ext cx="199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QuadreDeText 65"/>
          <p:cNvSpPr txBox="1"/>
          <p:nvPr/>
        </p:nvSpPr>
        <p:spPr>
          <a:xfrm>
            <a:off x="9048184" y="5418536"/>
            <a:ext cx="164694" cy="18466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180" name="Connector recte 66"/>
          <p:cNvCxnSpPr/>
          <p:nvPr/>
        </p:nvCxnSpPr>
        <p:spPr>
          <a:xfrm>
            <a:off x="9167205" y="5354738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or recte 67"/>
          <p:cNvCxnSpPr/>
          <p:nvPr/>
        </p:nvCxnSpPr>
        <p:spPr>
          <a:xfrm>
            <a:off x="9140128" y="5355628"/>
            <a:ext cx="0" cy="107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QuadreDeText 49"/>
          <p:cNvSpPr txBox="1"/>
          <p:nvPr/>
        </p:nvSpPr>
        <p:spPr>
          <a:xfrm>
            <a:off x="7645406" y="5084058"/>
            <a:ext cx="327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dirty="0" smtClean="0">
                <a:solidFill>
                  <a:schemeClr val="bg1"/>
                </a:solidFill>
              </a:rPr>
              <a:t>O</a:t>
            </a:r>
            <a:endParaRPr lang="ca-ES" sz="600" b="1" dirty="0">
              <a:solidFill>
                <a:schemeClr val="bg1"/>
              </a:solidFill>
            </a:endParaRPr>
          </a:p>
        </p:txBody>
      </p:sp>
      <p:grpSp>
        <p:nvGrpSpPr>
          <p:cNvPr id="184" name="Agrupa 50"/>
          <p:cNvGrpSpPr/>
          <p:nvPr/>
        </p:nvGrpSpPr>
        <p:grpSpPr>
          <a:xfrm flipH="1">
            <a:off x="6461503" y="5049748"/>
            <a:ext cx="1308650" cy="608941"/>
            <a:chOff x="4503939" y="4506743"/>
            <a:chExt cx="1210057" cy="608941"/>
          </a:xfrm>
        </p:grpSpPr>
        <p:cxnSp>
          <p:nvCxnSpPr>
            <p:cNvPr id="186" name="Connector recte 52"/>
            <p:cNvCxnSpPr/>
            <p:nvPr/>
          </p:nvCxnSpPr>
          <p:spPr>
            <a:xfrm flipV="1">
              <a:off x="4628304" y="4776630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Connector recte 53"/>
            <p:cNvCxnSpPr/>
            <p:nvPr/>
          </p:nvCxnSpPr>
          <p:spPr>
            <a:xfrm flipV="1">
              <a:off x="4930143" y="4778386"/>
              <a:ext cx="110971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Connector recte 54"/>
            <p:cNvCxnSpPr/>
            <p:nvPr/>
          </p:nvCxnSpPr>
          <p:spPr>
            <a:xfrm>
              <a:off x="4505694" y="4772191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Connector recte 55"/>
            <p:cNvCxnSpPr/>
            <p:nvPr/>
          </p:nvCxnSpPr>
          <p:spPr>
            <a:xfrm flipH="1" flipV="1">
              <a:off x="4503939" y="4669089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Connector recte 56"/>
            <p:cNvCxnSpPr/>
            <p:nvPr/>
          </p:nvCxnSpPr>
          <p:spPr>
            <a:xfrm>
              <a:off x="4800769" y="4781998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Connector recte 57"/>
            <p:cNvCxnSpPr/>
            <p:nvPr/>
          </p:nvCxnSpPr>
          <p:spPr>
            <a:xfrm>
              <a:off x="5039656" y="4780142"/>
              <a:ext cx="128177" cy="62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Connector recte 59"/>
            <p:cNvCxnSpPr/>
            <p:nvPr/>
          </p:nvCxnSpPr>
          <p:spPr>
            <a:xfrm flipH="1" flipV="1">
              <a:off x="4920956" y="48415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Connector recte 60"/>
            <p:cNvCxnSpPr/>
            <p:nvPr/>
          </p:nvCxnSpPr>
          <p:spPr>
            <a:xfrm flipH="1" flipV="1">
              <a:off x="4946395" y="4840078"/>
              <a:ext cx="1" cy="112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QuadreDeText 61"/>
            <p:cNvSpPr txBox="1"/>
            <p:nvPr/>
          </p:nvSpPr>
          <p:spPr>
            <a:xfrm>
              <a:off x="4713252" y="4569382"/>
              <a:ext cx="16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H</a:t>
              </a:r>
            </a:p>
            <a:p>
              <a:r>
                <a:rPr lang="ca-ES" sz="600" b="1" dirty="0">
                  <a:solidFill>
                    <a:schemeClr val="bg1"/>
                  </a:solidFill>
                </a:rPr>
                <a:t>N</a:t>
              </a:r>
              <a:endParaRPr lang="ca-ES" sz="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5" name="QuadreDeText 62"/>
            <p:cNvSpPr txBox="1"/>
            <p:nvPr/>
          </p:nvSpPr>
          <p:spPr>
            <a:xfrm>
              <a:off x="4872179" y="4912466"/>
              <a:ext cx="1646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600" b="1" dirty="0" smtClean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96" name="Shape 225"/>
            <p:cNvSpPr/>
            <p:nvPr/>
          </p:nvSpPr>
          <p:spPr>
            <a:xfrm>
              <a:off x="5102218" y="4506743"/>
              <a:ext cx="611778" cy="608941"/>
            </a:xfrm>
            <a:prstGeom prst="ellipse">
              <a:avLst/>
            </a:prstGeom>
            <a:solidFill>
              <a:srgbClr val="FF9900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GB" sz="1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Ub</a:t>
              </a:r>
              <a:endPara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97" name="Connector recte 33"/>
          <p:cNvCxnSpPr/>
          <p:nvPr/>
        </p:nvCxnSpPr>
        <p:spPr>
          <a:xfrm flipH="1" flipV="1">
            <a:off x="7904010" y="5432522"/>
            <a:ext cx="128036" cy="1027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Connector recte 38"/>
          <p:cNvCxnSpPr/>
          <p:nvPr/>
        </p:nvCxnSpPr>
        <p:spPr>
          <a:xfrm flipH="1" flipV="1">
            <a:off x="7767794" y="5323667"/>
            <a:ext cx="93751" cy="500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Shape 225"/>
          <p:cNvSpPr/>
          <p:nvPr/>
        </p:nvSpPr>
        <p:spPr>
          <a:xfrm>
            <a:off x="7722855" y="5635631"/>
            <a:ext cx="611778" cy="347026"/>
          </a:xfrm>
          <a:prstGeom prst="roundRect">
            <a:avLst/>
          </a:prstGeom>
          <a:solidFill>
            <a:srgbClr val="CF07A9"/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/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E1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QuadreDeText 43"/>
          <p:cNvSpPr txBox="1"/>
          <p:nvPr/>
        </p:nvSpPr>
        <p:spPr>
          <a:xfrm>
            <a:off x="7795331" y="5299719"/>
            <a:ext cx="3286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>
                <a:solidFill>
                  <a:schemeClr val="bg1"/>
                </a:solidFill>
              </a:rPr>
              <a:t> </a:t>
            </a:r>
            <a:r>
              <a:rPr lang="ca-ES" sz="600" b="1" dirty="0" smtClean="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201" name="Connector recte 38"/>
          <p:cNvCxnSpPr/>
          <p:nvPr/>
        </p:nvCxnSpPr>
        <p:spPr>
          <a:xfrm flipV="1">
            <a:off x="8028744" y="5524992"/>
            <a:ext cx="3047" cy="1073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6" name="Picture 2" descr="http://www.ugr.es/~quiored/qc/mecanismos/imagenes/meca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68925" r="47492" b="9921"/>
          <a:stretch/>
        </p:blipFill>
        <p:spPr bwMode="auto">
          <a:xfrm rot="5400000">
            <a:off x="2574466" y="4165302"/>
            <a:ext cx="875592" cy="2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http://www.ugr.es/~quiored/qc/mecanismos/imagenes/meca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68925" r="47492" b="9921"/>
          <a:stretch/>
        </p:blipFill>
        <p:spPr bwMode="auto">
          <a:xfrm rot="10800000">
            <a:off x="5001257" y="5203444"/>
            <a:ext cx="1057140" cy="2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3: </a:t>
            </a:r>
            <a:r>
              <a:rPr lang="en-GB" b="1" dirty="0" err="1" smtClean="0">
                <a:latin typeface="Calibri"/>
                <a:ea typeface="Calibri"/>
                <a:cs typeface="Calibri"/>
                <a:sym typeface="Calibri"/>
              </a:rPr>
              <a:t>THIoESTER</a:t>
            </a:r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FORMATION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77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262" y="1937288"/>
            <a:ext cx="7539608" cy="4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327916" y="5987533"/>
            <a:ext cx="1559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4NNJ</a:t>
            </a:r>
          </a:p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(Uba1 – yeast)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STEP 3: </a:t>
            </a:r>
            <a:r>
              <a:rPr lang="en-GB" b="1" dirty="0" err="1" smtClean="0">
                <a:latin typeface="Calibri"/>
                <a:ea typeface="Calibri"/>
                <a:cs typeface="Calibri"/>
                <a:sym typeface="Calibri"/>
              </a:rPr>
              <a:t>THIoESTER</a:t>
            </a:r>
            <a:r>
              <a:rPr lang="en-GB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FORMATION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6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8419" y="2062480"/>
            <a:ext cx="9784080" cy="4206240"/>
          </a:xfrm>
        </p:spPr>
        <p:txBody>
          <a:bodyPr/>
          <a:lstStyle/>
          <a:p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species</a:t>
            </a:r>
            <a:endParaRPr lang="ca-ES" dirty="0"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l="489" t="50078"/>
          <a:stretch/>
        </p:blipFill>
        <p:spPr>
          <a:xfrm>
            <a:off x="1503636" y="5059857"/>
            <a:ext cx="8293645" cy="114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3031601" y="5116988"/>
            <a:ext cx="110099" cy="1031699"/>
          </a:xfrm>
          <a:prstGeom prst="rect">
            <a:avLst/>
          </a:prstGeom>
          <a:solidFill>
            <a:srgbClr val="FF3399">
              <a:alpha val="4392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Marcador de contenido 1"/>
          <p:cNvSpPr txBox="1">
            <a:spLocks/>
          </p:cNvSpPr>
          <p:nvPr/>
        </p:nvSpPr>
        <p:spPr>
          <a:xfrm>
            <a:off x="758419" y="4522400"/>
            <a:ext cx="9784080" cy="162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Among</a:t>
            </a:r>
            <a:r>
              <a:rPr lang="es-ES" dirty="0" smtClean="0"/>
              <a:t> UBL </a:t>
            </a:r>
            <a:r>
              <a:rPr lang="es-ES" dirty="0" err="1" smtClean="0"/>
              <a:t>activating</a:t>
            </a:r>
            <a:r>
              <a:rPr lang="es-ES" dirty="0" smtClean="0"/>
              <a:t> </a:t>
            </a:r>
            <a:r>
              <a:rPr lang="es-ES" dirty="0" err="1" smtClean="0"/>
              <a:t>enzymes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7"/>
          <a:stretch/>
        </p:blipFill>
        <p:spPr>
          <a:xfrm>
            <a:off x="792187" y="2742331"/>
            <a:ext cx="10605542" cy="1365865"/>
          </a:xfrm>
          <a:prstGeom prst="rect">
            <a:avLst/>
          </a:prstGeom>
        </p:spPr>
      </p:pic>
      <p:sp>
        <p:nvSpPr>
          <p:cNvPr id="18" name="Shape 248"/>
          <p:cNvSpPr/>
          <p:nvPr/>
        </p:nvSpPr>
        <p:spPr>
          <a:xfrm>
            <a:off x="4871466" y="2835552"/>
            <a:ext cx="109967" cy="1115475"/>
          </a:xfrm>
          <a:prstGeom prst="rect">
            <a:avLst/>
          </a:prstGeom>
          <a:solidFill>
            <a:srgbClr val="FF3399">
              <a:alpha val="4392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Catalytic cysteine conservation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463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l="16906" t="4422" r="17942" b="11494"/>
          <a:stretch/>
        </p:blipFill>
        <p:spPr>
          <a:xfrm>
            <a:off x="3280006" y="1907417"/>
            <a:ext cx="5629903" cy="49505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ítol 1"/>
          <p:cNvSpPr txBox="1">
            <a:spLocks/>
          </p:cNvSpPr>
          <p:nvPr/>
        </p:nvSpPr>
        <p:spPr>
          <a:xfrm>
            <a:off x="543836" y="243366"/>
            <a:ext cx="9784080" cy="117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b="1" dirty="0"/>
          </a:p>
        </p:txBody>
      </p:sp>
      <p:sp>
        <p:nvSpPr>
          <p:cNvPr id="12" name="Rectángulo 11"/>
          <p:cNvSpPr/>
          <p:nvPr/>
        </p:nvSpPr>
        <p:spPr>
          <a:xfrm>
            <a:off x="10327916" y="5987533"/>
            <a:ext cx="1559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4NNJ</a:t>
            </a:r>
          </a:p>
          <a:p>
            <a:pPr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(Uba1 – yeast)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/>
                <a:sym typeface="Calibri"/>
              </a:rPr>
              <a:t>E1 loaded with two </a:t>
            </a:r>
            <a:r>
              <a:rPr lang="en-GB" b="1" dirty="0" err="1">
                <a:latin typeface="Calibri"/>
                <a:sym typeface="Calibri"/>
              </a:rPr>
              <a:t>ubiquitins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574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Shape 126"/>
          <p:cNvSpPr txBox="1"/>
          <p:nvPr/>
        </p:nvSpPr>
        <p:spPr>
          <a:xfrm>
            <a:off x="9800480" y="6152351"/>
            <a:ext cx="4316556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3CMM </a:t>
            </a: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UBA1 – yeast</a:t>
            </a: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defTabSz="914400">
              <a:buSzPct val="25000"/>
            </a:pPr>
            <a:endParaRPr lang="en-GB" b="1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t="6208" r="21530" b="6409"/>
          <a:stretch/>
        </p:blipFill>
        <p:spPr>
          <a:xfrm>
            <a:off x="4821031" y="1945658"/>
            <a:ext cx="4979449" cy="4912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0544" y="2446990"/>
            <a:ext cx="486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SUPERIMPOSITION OF THE FIRST CRISTALYZED FRAGMENT OF E1 FROM </a:t>
            </a:r>
            <a:r>
              <a:rPr lang="ca-ES" dirty="0"/>
              <a:t>HUMAN</a:t>
            </a:r>
            <a:endParaRPr lang="es-ES" dirty="0"/>
          </a:p>
        </p:txBody>
      </p:sp>
      <p:sp>
        <p:nvSpPr>
          <p:cNvPr id="12" name="Shape 126"/>
          <p:cNvSpPr txBox="1"/>
          <p:nvPr/>
        </p:nvSpPr>
        <p:spPr>
          <a:xfrm>
            <a:off x="9800480" y="5725462"/>
            <a:ext cx="4316556" cy="705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4P22 (UBE1 </a:t>
            </a:r>
            <a:r>
              <a:rPr lang="en-GB" b="1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– </a:t>
            </a: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human)</a:t>
            </a:r>
          </a:p>
          <a:p>
            <a:pPr defTabSz="914400">
              <a:buSzPct val="25000"/>
            </a:pPr>
            <a:endParaRPr lang="en-GB" b="1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smtClean="0">
                <a:latin typeface="Calibri" panose="020F0502020204030204" pitchFamily="34" charset="0"/>
              </a:rPr>
              <a:t>HUMAN e1</a:t>
            </a:r>
            <a:endParaRPr lang="es-E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7200" b="1" dirty="0" err="1" smtClean="0"/>
              <a:t>Ubiquitin</a:t>
            </a:r>
            <a:r>
              <a:rPr lang="ca-ES" sz="7200" b="1" dirty="0"/>
              <a:t> </a:t>
            </a:r>
            <a:r>
              <a:rPr lang="ca-ES" sz="7200" b="1" dirty="0" err="1" smtClean="0"/>
              <a:t>and</a:t>
            </a:r>
            <a:r>
              <a:rPr lang="ca-ES" sz="7200" b="1" dirty="0" smtClean="0"/>
              <a:t> UBL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22595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010" y="2134510"/>
            <a:ext cx="9784080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is a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small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highly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conserved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protein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among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eukaryotic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species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Ubiquitination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is a post-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translational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modification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that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leads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protein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degradation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secondary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structure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consists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on a beta-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grasp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fold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also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present in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ubiquitin-like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proteins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err="1">
                <a:solidFill>
                  <a:schemeClr val="tx1">
                    <a:lumMod val="50000"/>
                  </a:schemeClr>
                </a:solidFill>
              </a:rPr>
              <a:t>Lysines</a:t>
            </a:r>
            <a:r>
              <a:rPr lang="ca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>
                <a:solidFill>
                  <a:schemeClr val="tx1">
                    <a:lumMod val="50000"/>
                  </a:schemeClr>
                </a:solidFill>
              </a:rPr>
              <a:t>are</a:t>
            </a:r>
            <a:r>
              <a:rPr lang="ca-ES" dirty="0">
                <a:solidFill>
                  <a:schemeClr val="tx1">
                    <a:lumMod val="50000"/>
                  </a:schemeClr>
                </a:solidFill>
              </a:rPr>
              <a:t> important </a:t>
            </a:r>
            <a:r>
              <a:rPr lang="ca-ES" dirty="0" err="1">
                <a:solidFill>
                  <a:schemeClr val="tx1">
                    <a:lumMod val="50000"/>
                  </a:schemeClr>
                </a:solidFill>
              </a:rPr>
              <a:t>residues</a:t>
            </a:r>
            <a:r>
              <a:rPr lang="ca-ES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ca-ES" dirty="0" err="1">
                <a:solidFill>
                  <a:schemeClr val="tx1">
                    <a:lumMod val="50000"/>
                  </a:schemeClr>
                </a:solidFill>
              </a:rPr>
              <a:t>polyubiquitin-chains</a:t>
            </a:r>
            <a:r>
              <a:rPr lang="ca-E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>
                <a:solidFill>
                  <a:schemeClr val="tx1">
                    <a:lumMod val="50000"/>
                  </a:schemeClr>
                </a:solidFill>
              </a:rPr>
              <a:t>formation</a:t>
            </a:r>
            <a:r>
              <a:rPr lang="ca-E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covalently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attached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proteins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by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its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last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C-terminal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glycine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C-terminal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tail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plays a crucial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role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its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activation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by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E1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enzymes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This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glycine-glycine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C-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terminus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conserved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both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prokaryotes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eukaryotes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ubiquitin-like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a-ES" dirty="0" err="1" smtClean="0">
                <a:solidFill>
                  <a:schemeClr val="tx1">
                    <a:lumMod val="50000"/>
                  </a:schemeClr>
                </a:solidFill>
              </a:rPr>
              <a:t>proteins</a:t>
            </a:r>
            <a:r>
              <a:rPr lang="ca-ES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Rectángulo 5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ángulo 6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ángulo 7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8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9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ítol 1"/>
          <p:cNvSpPr txBox="1">
            <a:spLocks/>
          </p:cNvSpPr>
          <p:nvPr/>
        </p:nvSpPr>
        <p:spPr>
          <a:xfrm>
            <a:off x="374010" y="370550"/>
            <a:ext cx="9652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smtClean="0"/>
              <a:t>Conclusions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391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1"/>
          <p:cNvSpPr txBox="1">
            <a:spLocks/>
          </p:cNvSpPr>
          <p:nvPr/>
        </p:nvSpPr>
        <p:spPr>
          <a:xfrm>
            <a:off x="585403" y="27230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s-ES" sz="6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/>
        </p:nvSpPr>
        <p:spPr>
          <a:xfrm>
            <a:off x="585403" y="2108606"/>
            <a:ext cx="11028842" cy="3200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Bedford L,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Lowe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J,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Dick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LR, R. Mayer J,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Brownell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JE.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Ubiquitin-like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conjugation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ubiquitin–proteasome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system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as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drug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targets.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Rev. 2011; 10: 29-46.</a:t>
            </a:r>
            <a:endParaRPr lang="es-ES" sz="15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Grau-</a:t>
            </a:r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Bové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X,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Sebé-Pedrós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A,i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Ruiz-Trillo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I.The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Eukaryotic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Ancestor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Had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Complex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Signaling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System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Archaeal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Origin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Evol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2015 Mar; 32(3): 726–739.</a:t>
            </a:r>
            <a:endParaRPr lang="es-ES" sz="15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Kirkpatrick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DS, Denison C,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Gygi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SP.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Weighing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expanding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role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mass-spectrometry-based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proteomics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2005 Aug;7(8):750-7.</a:t>
            </a:r>
            <a:endParaRPr lang="es-ES" sz="15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Komander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emerging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complexity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Biochem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Trans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2009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Oct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; 37:937-53. </a:t>
            </a:r>
            <a:endParaRPr lang="es-ES" sz="15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Komander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D, Rape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code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Annu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Biochem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2012;81:203-29.</a:t>
            </a:r>
            <a:endParaRPr lang="es-ES" sz="15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Komander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D, Claque MJ,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Urbé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Breaking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function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deubiquitinases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Rev. 2009; 10: 550-563.</a:t>
            </a:r>
            <a:endParaRPr lang="es-ES" sz="1500" b="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Komander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D1, Reyes-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Turcu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F,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Licchesi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JD,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Odenwaelder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P,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Wilkinson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KD,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Barford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Molecular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discrimination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structurally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equivalent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Lys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63-linked and linear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EMBO Rep. 2009 May;10:466-73.</a:t>
            </a:r>
            <a:endParaRPr lang="es-ES" sz="15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Iwai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Fujita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Sasaki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Y. Linear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NF-</a:t>
            </a:r>
            <a:r>
              <a:rPr lang="el-GR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κ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signalling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death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beyond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2014;15: 503-508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Hickey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CM, Wilson NR,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Hochstrasser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Function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regulation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SUMO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proteases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Rev. 2012; 13: 755-766. </a:t>
            </a:r>
          </a:p>
          <a:p>
            <a:pPr algn="just"/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Enchev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RI,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Schulman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BA, Peter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neddylation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beyond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cullin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-RING ligases.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Biol. 2015; 16: 30-44. </a:t>
            </a:r>
          </a:p>
          <a:p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Olsen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SK,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Capili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AD, Lu X, Tan DS, Lima CD. Active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site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remodelling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accompanies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thioester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bond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formation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SUMO E1.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2010; 463(7283): 906-912.</a:t>
            </a:r>
          </a:p>
          <a:p>
            <a:pPr algn="just"/>
            <a:endParaRPr lang="es-ES" sz="1200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1"/>
          <p:cNvSpPr txBox="1">
            <a:spLocks/>
          </p:cNvSpPr>
          <p:nvPr/>
        </p:nvSpPr>
        <p:spPr>
          <a:xfrm>
            <a:off x="585403" y="27230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s-ES" sz="6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7672" y="2067662"/>
            <a:ext cx="113822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Piana S,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Lindorff-Larsena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K, E.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Shawa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Atomic-level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description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folding.Proc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Acad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U S A. 2013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Apr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9;110(15):5915-20.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Pickart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CM1,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Fushman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polymeric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signals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Curr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Opin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Biol. 2004 Dec;8(6):610-6.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Radici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L, Bianchi 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Crinelli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Magnani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 gene: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function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transcriptional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regulation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Adv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Biosci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Biotechnol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2013; 4:1057-1062.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Schäfer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A, Kuhn 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Schindelin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ubiquitin-activating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enzyme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loaded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two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molecules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Acta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Crystallogr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Crystallogr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2014; 70: 1311-1320.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Varadan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R1, Walker O,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Pickart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Fushman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properties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solution.J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Mol Biol. 2002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6;324(4):637-47.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Vargas MPA.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Functional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Studies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Ubiquitin-Specific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Protease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Family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[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Thesis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]. Rotterdam: Erasmus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Universiteit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Rotterdam;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Vucic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D, Dixit VM,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Wertz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HE.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Ubiquitylation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apoptosis: a post-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translational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modification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at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edge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life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death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Rev. 2011; 12:439-452.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Walden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Podgorski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MS,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Huang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DT, Miller DW, Howard RJ,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Minor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Jr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Holton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JM,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Schulman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BA.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APPBP1-UBA3-NEDD8-ATP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complex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reveals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basis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selective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ubiquitin-like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E1.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2003 Dec;12(6):1427-37.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Lee I,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Schindelin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insights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into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E1-catalyzed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transfer to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conjugating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enzymes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2008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; 134(2):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268-278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Van der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Veen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AG,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Ploegh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HL.Ubiquitin-like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Annu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Biochem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2012;81:323-57. 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Ye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Yihong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Rape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Building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E2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enzymes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at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work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Biol. 2009; 10: 755-764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Zuin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Isasa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Crosas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signaling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extreme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conservation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as a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source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diversity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2014; 3(3):690-701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s-ES" sz="15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1"/>
          <p:cNvSpPr txBox="1">
            <a:spLocks/>
          </p:cNvSpPr>
          <p:nvPr/>
        </p:nvSpPr>
        <p:spPr>
          <a:xfrm>
            <a:off x="585403" y="27230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s-ES" sz="6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7672" y="2067662"/>
            <a:ext cx="113822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Piana S,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Lindorff-Larsena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K, E.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Shawa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Atomic-level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description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folding.Proc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Acad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U S A. 2013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Apr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9;110(15):5915-20.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Pickart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CM1,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Fushman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polymeric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signals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Curr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Opin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Biol. 2004 Dec;8(6):610-6.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Radici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L, Bianchi 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Crinelli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Magnani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 gene: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function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transcriptional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regulation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Adv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Biosci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Biotechnol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2013; 4:1057-1062.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Schäfer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A, Kuhn 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Schindelin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ubiquitin-activating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enzyme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loaded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two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molecules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Acta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Crystallogr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Crystallogr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2014; 70: 1311-1320.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Varadan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R1, Walker O,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Pickart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Fushman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properties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polyubiquitin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solution.J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Mol Biol. 2002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6;324(4):637-47.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Vargas MPA.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Functional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Studies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Ubiquitin-Specific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Protease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Family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[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Thesis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]. Rotterdam: Erasmus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Universiteit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Rotterdam;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Vucic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D, Dixit VM,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Wertz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HE.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Ubiquitylation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apoptosis: a post-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translational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modification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at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edge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life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death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Rev. 2011; 12:439-452.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Walden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Podgorski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MS,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Huang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DT, Miller DW, Howard RJ,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Minor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Jr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Holton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JM,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Schulman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BA.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APPBP1-UBA3-NEDD8-ATP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complex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reveals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basis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selective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ubiquitin-like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E1.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2003 Dec;12(6):1427-37.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Lee I,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Schindelin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H.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Structural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insights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into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E1-catalyzed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and transfer to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conjugating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enzymes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2008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; 134(2):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268-278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Van der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Veen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AG,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Ploegh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HL.Ubiquitin-like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proteins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Annu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Biochem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2012;81:323-57. </a:t>
            </a:r>
            <a:endParaRPr lang="es-ES" sz="15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Ye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Yihong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Rape M.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Building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chains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E2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enzymes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at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work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Nat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Rev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Mol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Biol. 2009; 10: 755-764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Zuin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Isasa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M,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Crosas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B.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Ubiquitin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signaling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extreme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conservation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as a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source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diversity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ES" sz="1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Cells</a:t>
            </a:r>
            <a:r>
              <a:rPr lang="es-ES" sz="1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2014; 3(3):690-701</a:t>
            </a:r>
            <a:r>
              <a:rPr lang="es-ES" sz="15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s-ES" sz="15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2326" y="204437"/>
            <a:ext cx="5276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1. 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most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representative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protein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of: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a)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Greek-key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beta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barrel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fold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  b) Beta-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grasp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fold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c)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Both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b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correct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Rossmann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fold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e) All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answers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incorrect</a:t>
            </a:r>
            <a:r>
              <a:rPr lang="ca-E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2. 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covalently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attach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proteins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its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Last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C-terminal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glycine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b)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First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N-terminal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glycine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c)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Last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C-terminal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lysine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Both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C-terminal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lysine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glycine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e)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Leucine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isoleucine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residues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ca-E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3. 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interaction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formed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between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last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glycine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active-site-cysteine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of E1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enzyme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is a: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a)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Isopeptide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b)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Peptide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c)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Hydrogen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d) Non-covalent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interactions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 e)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Thioester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ca-ES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4.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activation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consists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on a: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a)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Proteolytic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cleavage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b)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Both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adenylation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thioester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formation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c)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Adenylation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reaction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Thioester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formation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e)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Phosphorylation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ca-ES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5.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Which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ubiquitin-like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proteins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?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a) NF-k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β.</a:t>
            </a:r>
          </a:p>
          <a:p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b) E1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E2.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c) Immunoglobulines.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d) NEDD8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SUMO.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e)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ThiF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MoeB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45038" y="204437"/>
            <a:ext cx="48553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6.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Which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patch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or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patches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surface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hydrophobic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a) TEK-box.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b) Phe4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Ile36.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c) </a:t>
            </a:r>
            <a:r>
              <a:rPr lang="el-GR" sz="1200" dirty="0">
                <a:solidFill>
                  <a:schemeClr val="bg1"/>
                </a:solidFill>
                <a:latin typeface="Calibri" panose="020F0502020204030204" pitchFamily="34" charset="0"/>
              </a:rPr>
              <a:t>β1-β2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loop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Ile44.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d) TEK-box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Phe4.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e) Ile36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Ile44.</a:t>
            </a: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7.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About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activation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E1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enzymes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a)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catalytic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cysteine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near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adenylation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b)  All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six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of E1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interact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c)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Catalytic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cysteine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far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adenylation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no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catalytic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e)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Catalytic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cysteine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placed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adenylation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8.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About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polyubiquitin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chains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a)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Tetramers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formed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lysine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48-linked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b)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Straight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chains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formed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lysine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48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63-linked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c) 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Lysine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48-linked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a non-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proteolytic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function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linked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thioester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bond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e)  All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answers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correct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9.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About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origin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conservation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   a)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MoaD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prokaryotic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ancestors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b) Non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ubiquitin-related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proteins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found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archaea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c)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MoeB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ThiF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prokaryotic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ancestors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conserved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among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mammal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species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e) Urm1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also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shares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immunoglobulin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fold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endParaRPr lang="ca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10.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About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ubiquitin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activating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enzyme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(E1)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structure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a)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presents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two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b)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Structural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placed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after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sequence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c)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adenylation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domain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recruits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E2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enzyme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d)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presents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small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loops</a:t>
            </a:r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a-ES" sz="1200" dirty="0">
                <a:solidFill>
                  <a:schemeClr val="bg1"/>
                </a:solidFill>
                <a:latin typeface="Calibri" panose="020F0502020204030204" pitchFamily="34" charset="0"/>
              </a:rPr>
              <a:t>      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e)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They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six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structural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a-ES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domains</a:t>
            </a:r>
            <a:r>
              <a:rPr lang="ca-E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03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446635"/>
              </p:ext>
            </p:extLst>
          </p:nvPr>
        </p:nvGraphicFramePr>
        <p:xfrm>
          <a:off x="2446985" y="2362479"/>
          <a:ext cx="7883019" cy="370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1177"/>
                <a:gridCol w="2004060"/>
                <a:gridCol w="2337372"/>
                <a:gridCol w="1166305"/>
                <a:gridCol w="1344105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PDB code</a:t>
                      </a:r>
                      <a:endParaRPr lang="en-US" sz="1600" noProof="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Protein</a:t>
                      </a:r>
                      <a:endParaRPr lang="en-US" sz="1600" noProof="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Species</a:t>
                      </a:r>
                      <a:endParaRPr lang="en-US" sz="1600" noProof="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Resolution</a:t>
                      </a:r>
                      <a:endParaRPr lang="en-US" sz="1600" b="1" noProof="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Release date</a:t>
                      </a:r>
                      <a:endParaRPr lang="en-US" sz="1600" b="1" noProof="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1UBQ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Ubiquitin</a:t>
                      </a:r>
                      <a:endParaRPr lang="en-US" sz="160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Homo sapiens</a:t>
                      </a:r>
                      <a:endParaRPr lang="en-US" sz="1600" i="1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1.80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1987</a:t>
                      </a:r>
                      <a:endParaRPr lang="en-US" sz="1600" i="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1U4A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SUMO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Homo sapiens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NMR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2005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1XT9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NEDD8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Homo sapiens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2.20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2004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2JF5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Diubiquitin</a:t>
                      </a: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(Lys63)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Homo sapiens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1.95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2008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2W9N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Diubiquitin</a:t>
                      </a:r>
                      <a:r>
                        <a:rPr lang="en-US" sz="16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(Met1)</a:t>
                      </a:r>
                      <a:endParaRPr lang="en-US" sz="160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Homo sapiens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2.25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2009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1F9J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Tetraubiquitin</a:t>
                      </a:r>
                      <a:r>
                        <a:rPr lang="en-US" sz="1600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(Lys48)</a:t>
                      </a:r>
                      <a:endParaRPr lang="en-US" sz="160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Homo sapiens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2.70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2001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1JW9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MoaD</a:t>
                      </a:r>
                      <a:endParaRPr lang="en-US" sz="160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Escherichia</a:t>
                      </a:r>
                      <a:r>
                        <a:rPr lang="en-US" sz="1600" i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coli</a:t>
                      </a:r>
                      <a:endParaRPr lang="en-US" sz="1600" i="1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1.70 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2001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1ZUD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ThiS</a:t>
                      </a:r>
                      <a:endParaRPr lang="en-US" sz="160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Escherichia</a:t>
                      </a:r>
                      <a:r>
                        <a:rPr lang="en-US" sz="1600" i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coli</a:t>
                      </a:r>
                      <a:endParaRPr lang="en-US" sz="1600" i="1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1.98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2006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2QJL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Urm1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Saccharomyces cerevisiae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1.44 </a:t>
                      </a:r>
                      <a:r>
                        <a:rPr lang="es-ES" sz="16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endParaRPr lang="en-US" sz="1600" i="0" noProof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ol 1"/>
          <p:cNvSpPr txBox="1">
            <a:spLocks/>
          </p:cNvSpPr>
          <p:nvPr/>
        </p:nvSpPr>
        <p:spPr>
          <a:xfrm>
            <a:off x="688273" y="188393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pPr lvl="0">
              <a:defRPr/>
            </a:pPr>
            <a:r>
              <a:rPr lang="en-US" b="1" dirty="0" err="1" smtClean="0"/>
              <a:t>avAILABLE</a:t>
            </a:r>
            <a:r>
              <a:rPr lang="en-US" b="1" dirty="0" smtClean="0"/>
              <a:t> STRUCTURES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smtClean="0"/>
              <a:t>SCOP</a:t>
            </a:r>
            <a:endParaRPr lang="es-ES" b="1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110315210"/>
              </p:ext>
            </p:extLst>
          </p:nvPr>
        </p:nvGraphicFramePr>
        <p:xfrm>
          <a:off x="910712" y="2101931"/>
          <a:ext cx="5466337" cy="4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" descr="C:\Users\U84839\Desktop\u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9386" y="1946201"/>
            <a:ext cx="3681528" cy="4717328"/>
          </a:xfrm>
          <a:prstGeom prst="rect">
            <a:avLst/>
          </a:prstGeom>
          <a:noFill/>
        </p:spPr>
      </p:pic>
      <p:sp>
        <p:nvSpPr>
          <p:cNvPr id="15" name="Shape 126"/>
          <p:cNvSpPr txBox="1"/>
          <p:nvPr/>
        </p:nvSpPr>
        <p:spPr>
          <a:xfrm>
            <a:off x="8875977" y="6180083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4betasheets.png"/>
          <p:cNvPicPr>
            <a:picLocks noChangeAspect="1"/>
          </p:cNvPicPr>
          <p:nvPr/>
        </p:nvPicPr>
        <p:blipFill>
          <a:blip r:embed="rId3" cstate="print"/>
          <a:srcRect l="13333" t="4368" r="8889" b="6094"/>
          <a:stretch>
            <a:fillRect/>
          </a:stretch>
        </p:blipFill>
        <p:spPr>
          <a:xfrm>
            <a:off x="7252195" y="2142237"/>
            <a:ext cx="4509224" cy="4401067"/>
          </a:xfrm>
          <a:prstGeom prst="rect">
            <a:avLst/>
          </a:prstGeom>
        </p:spPr>
      </p:pic>
      <p:pic>
        <p:nvPicPr>
          <p:cNvPr id="8" name="Imatge 7" descr="Helix3.png"/>
          <p:cNvPicPr>
            <a:picLocks noChangeAspect="1"/>
          </p:cNvPicPr>
          <p:nvPr/>
        </p:nvPicPr>
        <p:blipFill>
          <a:blip r:embed="rId4" cstate="print"/>
          <a:srcRect l="16396" t="9161" r="14247" b="6555"/>
          <a:stretch>
            <a:fillRect/>
          </a:stretch>
        </p:blipFill>
        <p:spPr>
          <a:xfrm>
            <a:off x="429349" y="2149434"/>
            <a:ext cx="4061740" cy="4402800"/>
          </a:xfrm>
          <a:prstGeom prst="rect">
            <a:avLst/>
          </a:prstGeom>
        </p:spPr>
      </p:pic>
      <p:sp>
        <p:nvSpPr>
          <p:cNvPr id="14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Secondary</a:t>
            </a:r>
            <a:r>
              <a:rPr lang="ca-ES" b="1" dirty="0" smtClean="0"/>
              <a:t> </a:t>
            </a:r>
            <a:r>
              <a:rPr lang="ca-ES" b="1" dirty="0" err="1" smtClean="0"/>
              <a:t>structure</a:t>
            </a:r>
            <a:endParaRPr lang="es-ES" b="1" dirty="0"/>
          </a:p>
        </p:txBody>
      </p:sp>
      <p:sp>
        <p:nvSpPr>
          <p:cNvPr id="21" name="Crida de fletxa a l'esquerra 20"/>
          <p:cNvSpPr/>
          <p:nvPr/>
        </p:nvSpPr>
        <p:spPr>
          <a:xfrm>
            <a:off x="4471038" y="5569526"/>
            <a:ext cx="1512168" cy="9697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45"/>
            </a:avLst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α-helix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 helix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Crida de fletxa a la dreta 22"/>
          <p:cNvSpPr/>
          <p:nvPr/>
        </p:nvSpPr>
        <p:spPr>
          <a:xfrm>
            <a:off x="5104261" y="2155777"/>
            <a:ext cx="2160911" cy="12241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22"/>
            </a:avLst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-strands:</a:t>
            </a:r>
          </a:p>
          <a:p>
            <a:pPr algn="ctr" defTabSz="914400">
              <a:defRPr/>
            </a:pPr>
            <a:r>
              <a:rPr lang="en-US" kern="0" dirty="0" err="1" smtClean="0">
                <a:solidFill>
                  <a:sysClr val="windowText" lastClr="000000"/>
                </a:solidFill>
                <a:latin typeface="Calibri"/>
              </a:rPr>
              <a:t>antiparallel</a:t>
            </a:r>
            <a:r>
              <a:rPr lang="en-US" kern="0" dirty="0" smtClean="0">
                <a:solidFill>
                  <a:sysClr val="windowText" lastClr="000000"/>
                </a:solidFill>
                <a:latin typeface="Calibri"/>
              </a:rPr>
              <a:t> mixed </a:t>
            </a:r>
            <a:r>
              <a:rPr lang="el-GR" kern="0" dirty="0" smtClean="0">
                <a:solidFill>
                  <a:sysClr val="windowText" lastClr="000000"/>
                </a:solidFill>
                <a:latin typeface="Calibri"/>
              </a:rPr>
              <a:t>β</a:t>
            </a:r>
            <a:r>
              <a:rPr lang="en-US" kern="0" dirty="0" smtClean="0">
                <a:solidFill>
                  <a:sysClr val="windowText" lastClr="000000"/>
                </a:solidFill>
                <a:latin typeface="Calibri"/>
              </a:rPr>
              <a:t>-sheet</a:t>
            </a:r>
          </a:p>
        </p:txBody>
      </p:sp>
      <p:sp>
        <p:nvSpPr>
          <p:cNvPr id="13" name="Shape 126"/>
          <p:cNvSpPr txBox="1"/>
          <p:nvPr/>
        </p:nvSpPr>
        <p:spPr>
          <a:xfrm>
            <a:off x="10920677" y="6078483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Shape 126"/>
          <p:cNvSpPr txBox="1"/>
          <p:nvPr/>
        </p:nvSpPr>
        <p:spPr>
          <a:xfrm>
            <a:off x="481277" y="6105779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core.png"/>
          <p:cNvPicPr>
            <a:picLocks noChangeAspect="1"/>
          </p:cNvPicPr>
          <p:nvPr/>
        </p:nvPicPr>
        <p:blipFill>
          <a:blip r:embed="rId2" cstate="print"/>
          <a:srcRect l="5882" t="12181" r="1961" b="9863"/>
          <a:stretch>
            <a:fillRect/>
          </a:stretch>
        </p:blipFill>
        <p:spPr>
          <a:xfrm>
            <a:off x="476512" y="2149431"/>
            <a:ext cx="6021294" cy="4096989"/>
          </a:xfrm>
          <a:prstGeom prst="rect">
            <a:avLst/>
          </a:prstGeom>
        </p:spPr>
      </p:pic>
      <p:sp>
        <p:nvSpPr>
          <p:cNvPr id="6" name="Rectángulo 11"/>
          <p:cNvSpPr/>
          <p:nvPr/>
        </p:nvSpPr>
        <p:spPr>
          <a:xfrm>
            <a:off x="0" y="1276265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ángulo 12"/>
          <p:cNvSpPr/>
          <p:nvPr/>
        </p:nvSpPr>
        <p:spPr>
          <a:xfrm>
            <a:off x="2446985" y="1275010"/>
            <a:ext cx="2446985" cy="530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75000"/>
                  </a:schemeClr>
                </a:solidFill>
              </a:rPr>
              <a:t>UBIQUITIN</a:t>
            </a:r>
            <a:endParaRPr lang="ca-E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ángulo 13"/>
          <p:cNvSpPr/>
          <p:nvPr/>
        </p:nvSpPr>
        <p:spPr>
          <a:xfrm>
            <a:off x="4871466" y="1275010"/>
            <a:ext cx="2446985" cy="5308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POLYUBIQUITIN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ángulo 14"/>
          <p:cNvSpPr/>
          <p:nvPr/>
        </p:nvSpPr>
        <p:spPr>
          <a:xfrm>
            <a:off x="7310756" y="1275010"/>
            <a:ext cx="2446985" cy="5225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E1 ENZYMES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ángulo 15"/>
          <p:cNvSpPr/>
          <p:nvPr/>
        </p:nvSpPr>
        <p:spPr>
          <a:xfrm>
            <a:off x="9724869" y="1278880"/>
            <a:ext cx="2446985" cy="5186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</a:schemeClr>
                </a:solidFill>
              </a:rPr>
              <a:t>CONCLUSIONS</a:t>
            </a:r>
            <a:endParaRPr lang="ca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ítol 1"/>
          <p:cNvSpPr>
            <a:spLocks noGrp="1"/>
          </p:cNvSpPr>
          <p:nvPr>
            <p:ph type="title"/>
          </p:nvPr>
        </p:nvSpPr>
        <p:spPr>
          <a:xfrm>
            <a:off x="374010" y="370550"/>
            <a:ext cx="9652000" cy="854968"/>
          </a:xfrm>
        </p:spPr>
        <p:txBody>
          <a:bodyPr/>
          <a:lstStyle/>
          <a:p>
            <a:r>
              <a:rPr lang="ca-ES" b="1" dirty="0" err="1" smtClean="0"/>
              <a:t>Secondary</a:t>
            </a:r>
            <a:r>
              <a:rPr lang="ca-ES" b="1" dirty="0" smtClean="0"/>
              <a:t> </a:t>
            </a:r>
            <a:r>
              <a:rPr lang="ca-ES" b="1" dirty="0" err="1" smtClean="0"/>
              <a:t>structure</a:t>
            </a:r>
            <a:endParaRPr lang="es-ES" b="1" dirty="0"/>
          </a:p>
        </p:txBody>
      </p:sp>
      <p:sp>
        <p:nvSpPr>
          <p:cNvPr id="13" name="Crida de fletxa a l'esquerra 12"/>
          <p:cNvSpPr/>
          <p:nvPr/>
        </p:nvSpPr>
        <p:spPr>
          <a:xfrm>
            <a:off x="6478321" y="5319665"/>
            <a:ext cx="1584176" cy="914400"/>
          </a:xfrm>
          <a:prstGeom prst="leftArrowCallout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tge 13" descr="Diagra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970" y="2991665"/>
            <a:ext cx="3581900" cy="1971950"/>
          </a:xfrm>
          <a:prstGeom prst="rect">
            <a:avLst/>
          </a:prstGeom>
        </p:spPr>
      </p:pic>
      <p:sp>
        <p:nvSpPr>
          <p:cNvPr id="15" name="Shape 126"/>
          <p:cNvSpPr txBox="1"/>
          <p:nvPr/>
        </p:nvSpPr>
        <p:spPr>
          <a:xfrm>
            <a:off x="468577" y="5824483"/>
            <a:ext cx="826823" cy="408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SzPct val="25000"/>
            </a:pPr>
            <a:r>
              <a:rPr lang="en-GB" b="1" kern="0" dirty="0" smtClean="0">
                <a:solidFill>
                  <a:schemeClr val="bg2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1UBQ</a:t>
            </a:r>
            <a:endParaRPr lang="en-GB" b="1" kern="0" dirty="0">
              <a:solidFill>
                <a:schemeClr val="bg2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 bandes">
  <a:themeElements>
    <a:clrScheme name="Personalizado 22">
      <a:dk1>
        <a:sysClr val="windowText" lastClr="000000"/>
      </a:dk1>
      <a:lt1>
        <a:srgbClr val="A54EAE"/>
      </a:lt1>
      <a:dk2>
        <a:srgbClr val="FFFFFF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1" id="{1B8ADA01-E5D9-47AA-9D30-4872EB07A08E}" vid="{78CBC80C-B5E9-4A5C-A7AD-BC8CD87D7D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982</TotalTime>
  <Words>3277</Words>
  <Application>Microsoft Office PowerPoint</Application>
  <PresentationFormat>Personalizado</PresentationFormat>
  <Paragraphs>886</Paragraphs>
  <Slides>54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En bandes</vt:lpstr>
      <vt:lpstr>Structural features of ubiquitin </vt:lpstr>
      <vt:lpstr>introduction</vt:lpstr>
      <vt:lpstr>Presentación de PowerPoint</vt:lpstr>
      <vt:lpstr>Presentación de PowerPoint</vt:lpstr>
      <vt:lpstr>Ubiquitin and UBL</vt:lpstr>
      <vt:lpstr>avAILABLE STRUCTURES</vt:lpstr>
      <vt:lpstr>SCOP</vt:lpstr>
      <vt:lpstr>Secondary structure</vt:lpstr>
      <vt:lpstr>Secondary structure</vt:lpstr>
      <vt:lpstr>Presentación de PowerPoint</vt:lpstr>
      <vt:lpstr>Presentación de PowerPoint</vt:lpstr>
      <vt:lpstr>Presentación de PowerPoint</vt:lpstr>
      <vt:lpstr>Origin and conservation</vt:lpstr>
      <vt:lpstr>UBIQUITIN-LIKE PROTEINS</vt:lpstr>
      <vt:lpstr>UBIQUITIN-LIKE PROTEINS</vt:lpstr>
      <vt:lpstr>UBIQUITIN-LIKE PROTEINS</vt:lpstr>
      <vt:lpstr>UBIQUITIN-LIKE PROTEINS</vt:lpstr>
      <vt:lpstr>UBIQUITIN-LIKE PROTEINS</vt:lpstr>
      <vt:lpstr>Relevant residues</vt:lpstr>
      <vt:lpstr>Relevant residues</vt:lpstr>
      <vt:lpstr>POLYUBIQUITINS</vt:lpstr>
      <vt:lpstr>polyubiquitins</vt:lpstr>
      <vt:lpstr>polyubiquitins</vt:lpstr>
      <vt:lpstr>Presentación de PowerPoint</vt:lpstr>
      <vt:lpstr>Presentación de PowerPoint</vt:lpstr>
      <vt:lpstr>Presentación de PowerPoint</vt:lpstr>
      <vt:lpstr>Presentación de PowerPoint</vt:lpstr>
      <vt:lpstr>PDB STRUCTURES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Interface II: H bonds + salt bridge</vt:lpstr>
      <vt:lpstr>Interface III: more H bonds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Reixachs Solé</dc:creator>
  <cp:lastModifiedBy>FERMIN</cp:lastModifiedBy>
  <cp:revision>115</cp:revision>
  <dcterms:created xsi:type="dcterms:W3CDTF">2015-03-02T22:06:32Z</dcterms:created>
  <dcterms:modified xsi:type="dcterms:W3CDTF">2015-03-04T17:00:53Z</dcterms:modified>
</cp:coreProperties>
</file>